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64"/>
  </p:notesMasterIdLst>
  <p:sldIdLst>
    <p:sldId id="300" r:id="rId2"/>
    <p:sldId id="257" r:id="rId3"/>
    <p:sldId id="258" r:id="rId4"/>
    <p:sldId id="263" r:id="rId5"/>
    <p:sldId id="264" r:id="rId6"/>
    <p:sldId id="261" r:id="rId7"/>
    <p:sldId id="271" r:id="rId8"/>
    <p:sldId id="272" r:id="rId9"/>
    <p:sldId id="259" r:id="rId10"/>
    <p:sldId id="262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315" r:id="rId19"/>
    <p:sldId id="276" r:id="rId20"/>
    <p:sldId id="280" r:id="rId21"/>
    <p:sldId id="316" r:id="rId22"/>
    <p:sldId id="279" r:id="rId23"/>
    <p:sldId id="303" r:id="rId24"/>
    <p:sldId id="304" r:id="rId25"/>
    <p:sldId id="305" r:id="rId26"/>
    <p:sldId id="277" r:id="rId27"/>
    <p:sldId id="317" r:id="rId28"/>
    <p:sldId id="284" r:id="rId29"/>
    <p:sldId id="302" r:id="rId30"/>
    <p:sldId id="318" r:id="rId31"/>
    <p:sldId id="319" r:id="rId32"/>
    <p:sldId id="320" r:id="rId33"/>
    <p:sldId id="285" r:id="rId34"/>
    <p:sldId id="306" r:id="rId35"/>
    <p:sldId id="321" r:id="rId36"/>
    <p:sldId id="286" r:id="rId37"/>
    <p:sldId id="307" r:id="rId38"/>
    <p:sldId id="322" r:id="rId39"/>
    <p:sldId id="287" r:id="rId40"/>
    <p:sldId id="308" r:id="rId41"/>
    <p:sldId id="323" r:id="rId42"/>
    <p:sldId id="290" r:id="rId43"/>
    <p:sldId id="309" r:id="rId44"/>
    <p:sldId id="324" r:id="rId45"/>
    <p:sldId id="291" r:id="rId46"/>
    <p:sldId id="310" r:id="rId47"/>
    <p:sldId id="325" r:id="rId48"/>
    <p:sldId id="292" r:id="rId49"/>
    <p:sldId id="311" r:id="rId50"/>
    <p:sldId id="326" r:id="rId51"/>
    <p:sldId id="293" r:id="rId52"/>
    <p:sldId id="312" r:id="rId53"/>
    <p:sldId id="327" r:id="rId54"/>
    <p:sldId id="294" r:id="rId55"/>
    <p:sldId id="313" r:id="rId56"/>
    <p:sldId id="328" r:id="rId57"/>
    <p:sldId id="296" r:id="rId58"/>
    <p:sldId id="314" r:id="rId59"/>
    <p:sldId id="329" r:id="rId60"/>
    <p:sldId id="330" r:id="rId61"/>
    <p:sldId id="331" r:id="rId62"/>
    <p:sldId id="29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BE61"/>
    <a:srgbClr val="A7D9FF"/>
    <a:srgbClr val="FFFFCC"/>
    <a:srgbClr val="E1D7E0"/>
    <a:srgbClr val="FFCC99"/>
    <a:srgbClr val="CCFFCC"/>
    <a:srgbClr val="000000"/>
    <a:srgbClr val="D8E9F0"/>
    <a:srgbClr val="E9F3F7"/>
    <a:srgbClr val="ACD0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322" autoAdjust="0"/>
    <p:restoredTop sz="94660"/>
  </p:normalViewPr>
  <p:slideViewPr>
    <p:cSldViewPr>
      <p:cViewPr varScale="1">
        <p:scale>
          <a:sx n="107" d="100"/>
          <a:sy n="107" d="100"/>
        </p:scale>
        <p:origin x="-22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Выручка от реализации продукции, работ, услуг, млн.руб.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3.3798079098150179E-3"/>
                  <c:y val="1.5686164720374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023,85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>
                <c:manualLayout>
                  <c:x val="-1.0139423729445049E-2"/>
                  <c:y val="5.2287215734581914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3.3798079098150179E-3"/>
                  <c:y val="2.0914886293832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964,43</a:t>
                    </a:r>
                  </a:p>
                </c:rich>
              </c:tx>
              <c:dLblPos val="inEnd"/>
              <c:showVal val="1"/>
            </c:dLbl>
            <c:dLbl>
              <c:idx val="3"/>
              <c:layout>
                <c:manualLayout>
                  <c:x val="-3.3798079098150179E-3"/>
                  <c:y val="0.120260596189538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917,63</a:t>
                    </a:r>
                  </a:p>
                </c:rich>
              </c:tx>
              <c:dLblPos val="inEnd"/>
              <c:showVal val="1"/>
            </c:dLbl>
            <c:dLbl>
              <c:idx val="4"/>
              <c:layout>
                <c:manualLayout>
                  <c:x val="-6.7596158196300393E-3"/>
                  <c:y val="0.1411754824833712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6.7596158196300393E-3"/>
                  <c:y val="0.15163292563028738"/>
                </c:manualLayout>
              </c:layout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80808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(план)</c:v>
                </c:pt>
                <c:pt idx="3">
                  <c:v>2023 год (прогноз)</c:v>
                </c:pt>
                <c:pt idx="4">
                  <c:v>2024 год (прогноз)</c:v>
                </c:pt>
                <c:pt idx="5">
                  <c:v>2025год (прогноз)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6023.85</c:v>
                </c:pt>
                <c:pt idx="1">
                  <c:v>9841.27</c:v>
                </c:pt>
                <c:pt idx="2">
                  <c:v>10964.43</c:v>
                </c:pt>
                <c:pt idx="3">
                  <c:v>13917.630000000006</c:v>
                </c:pt>
                <c:pt idx="4">
                  <c:v>14507.46</c:v>
                </c:pt>
                <c:pt idx="5">
                  <c:v>14927.94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5-402E-A72B-3857E4CAC668}"/>
            </c:ext>
          </c:extLst>
        </c:ser>
        <c:dLbls>
          <c:showVal val="1"/>
        </c:dLbls>
        <c:gapWidth val="65"/>
        <c:axId val="101126144"/>
        <c:axId val="101127680"/>
      </c:barChart>
      <c:catAx>
        <c:axId val="101126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01127680"/>
        <c:crosses val="autoZero"/>
        <c:auto val="1"/>
        <c:lblAlgn val="ctr"/>
        <c:lblOffset val="100"/>
      </c:catAx>
      <c:valAx>
        <c:axId val="101127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01126144"/>
        <c:crosses val="autoZero"/>
        <c:crossBetween val="between"/>
      </c:valAx>
      <c:spPr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depthPercent val="160"/>
      <c:rAngAx val="1"/>
    </c:view3D>
    <c:plotArea>
      <c:layout>
        <c:manualLayout>
          <c:layoutTarget val="inner"/>
          <c:xMode val="edge"/>
          <c:yMode val="edge"/>
          <c:x val="2.2620409297945024E-2"/>
          <c:y val="2.4491095374321092E-2"/>
          <c:w val="0.96944444110284789"/>
          <c:h val="0.951017809251357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FA-476C-93F8-1FF52ED1D7B1}"/>
              </c:ext>
            </c:extLst>
          </c:dPt>
          <c:dPt>
            <c:idx val="1"/>
            <c:spPr>
              <a:solidFill>
                <a:srgbClr val="0070C0"/>
              </a:solidFill>
              <a:ln>
                <a:solidFill>
                  <a:srgbClr val="000000"/>
                </a:solidFill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powder">
                <a:bevelT w="254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FA-476C-93F8-1FF52ED1D7B1}"/>
              </c:ext>
            </c:extLst>
          </c:dPt>
          <c:dPt>
            <c:idx val="2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FA-476C-93F8-1FF52ED1D7B1}"/>
              </c:ext>
            </c:extLst>
          </c:dPt>
          <c:dPt>
            <c:idx val="3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FA-476C-93F8-1FF52ED1D7B1}"/>
              </c:ext>
            </c:extLst>
          </c:dPt>
          <c:dPt>
            <c:idx val="4"/>
            <c:spPr>
              <a:solidFill>
                <a:srgbClr val="0070C0"/>
              </a:solidFill>
              <a:ln w="9525" cap="flat" cmpd="sng" algn="ctr">
                <a:solidFill>
                  <a:schemeClr val="accent6">
                    <a:shade val="50000"/>
                    <a:satMod val="103000"/>
                  </a:schemeClr>
                </a:solidFill>
                <a:prstDash val="solid"/>
              </a:ln>
              <a:effectLst>
                <a:outerShdw blurRad="57150" dist="38100" dir="5400000" algn="ctr" rotWithShape="0">
                  <a:schemeClr val="accent6">
                    <a:shade val="9000"/>
                    <a:satMod val="105000"/>
                    <a:alpha val="48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FA-476C-93F8-1FF52ED1D7B1}"/>
              </c:ext>
            </c:extLst>
          </c:dPt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(план)</c:v>
                </c:pt>
                <c:pt idx="2">
                  <c:v>2023 год (план)</c:v>
                </c:pt>
                <c:pt idx="3">
                  <c:v>2024 год (план)</c:v>
                </c:pt>
                <c:pt idx="4">
                  <c:v>2025 год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1531350.2</c:v>
                </c:pt>
                <c:pt idx="1">
                  <c:v>1715799.5</c:v>
                </c:pt>
                <c:pt idx="2">
                  <c:v>1605507.4</c:v>
                </c:pt>
                <c:pt idx="3">
                  <c:v>1472902.6</c:v>
                </c:pt>
                <c:pt idx="4">
                  <c:v>1428472.7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FA-476C-93F8-1FF52ED1D7B1}"/>
            </c:ext>
          </c:extLst>
        </c:ser>
        <c:shape val="box"/>
        <c:axId val="151287680"/>
        <c:axId val="151289216"/>
        <c:axId val="0"/>
      </c:bar3DChart>
      <c:catAx>
        <c:axId val="15128768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1289216"/>
        <c:crosses val="autoZero"/>
        <c:auto val="1"/>
        <c:lblAlgn val="ctr"/>
        <c:lblOffset val="100"/>
      </c:catAx>
      <c:valAx>
        <c:axId val="15128921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1287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Расходы на одного жителя,</a:t>
            </a:r>
          </a:p>
          <a:p>
            <a: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тыс. руб.</a:t>
            </a:r>
            <a:endParaRPr lang="ru-RU" sz="14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c:rich>
      </c:tx>
      <c:layout>
        <c:manualLayout>
          <c:xMode val="edge"/>
          <c:yMode val="edge"/>
          <c:x val="0.2531128391052383"/>
          <c:y val="0"/>
        </c:manualLayout>
      </c:layout>
      <c:spPr>
        <a:solidFill>
          <a:srgbClr val="002060"/>
        </a:solidFill>
        <a:ln w="9525" cap="flat" cmpd="sng" algn="ctr">
          <a:solidFill>
            <a:schemeClr val="accent3"/>
          </a:solidFill>
          <a:prstDash val="solid"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66200061591879E-2"/>
                  <c:y val="4.4444133374394575E-2"/>
                </c:manualLayout>
              </c:layout>
              <c:showVal val="1"/>
            </c:dLbl>
            <c:dLbl>
              <c:idx val="1"/>
              <c:layout>
                <c:manualLayout>
                  <c:x val="-8.5184588967589708E-2"/>
                  <c:y val="-3.4567659291195728E-2"/>
                </c:manualLayout>
              </c:layout>
              <c:showVal val="1"/>
            </c:dLbl>
            <c:dLbl>
              <c:idx val="2"/>
              <c:layout>
                <c:manualLayout>
                  <c:x val="-0.10370297787358751"/>
                  <c:y val="6.4197081540792206E-2"/>
                </c:manualLayout>
              </c:layout>
              <c:showVal val="1"/>
            </c:dLbl>
            <c:dLbl>
              <c:idx val="3"/>
              <c:layout>
                <c:manualLayout>
                  <c:x val="-3.7036777811995505E-2"/>
                  <c:y val="-4.93823704159940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55.331141380930021</c:v>
                </c:pt>
                <c:pt idx="1">
                  <c:v>62.734917733089581</c:v>
                </c:pt>
                <c:pt idx="2">
                  <c:v>58.628884826325411</c:v>
                </c:pt>
                <c:pt idx="3">
                  <c:v>57.382084095063973</c:v>
                </c:pt>
                <c:pt idx="4">
                  <c:v>55.791590493601454</c:v>
                </c:pt>
              </c:numCache>
            </c:numRef>
          </c:val>
        </c:ser>
        <c:dLbls>
          <c:showVal val="1"/>
        </c:dLbls>
        <c:marker val="1"/>
        <c:axId val="151348736"/>
        <c:axId val="151350272"/>
      </c:lineChart>
      <c:catAx>
        <c:axId val="151348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350272"/>
        <c:crosses val="autoZero"/>
        <c:auto val="1"/>
        <c:lblAlgn val="ctr"/>
        <c:lblOffset val="100"/>
      </c:catAx>
      <c:valAx>
        <c:axId val="151350272"/>
        <c:scaling>
          <c:orientation val="minMax"/>
          <c:max val="70"/>
          <c:min val="50"/>
        </c:scaling>
        <c:delete val="1"/>
        <c:axPos val="l"/>
        <c:numFmt formatCode="0.0" sourceLinked="1"/>
        <c:tickLblPos val="nextTo"/>
        <c:crossAx val="151348736"/>
        <c:crosses val="autoZero"/>
        <c:crossBetween val="between"/>
        <c:majorUnit val="10"/>
        <c:minorUnit val="2"/>
      </c:valAx>
      <c:spPr>
        <a:ln cap="rnd"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Доходы на одного</a:t>
            </a:r>
            <a:r>
              <a:rPr lang="ru-RU" sz="1400" b="1" baseline="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 жителя, </a:t>
            </a:r>
          </a:p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тыс. руб</a:t>
            </a:r>
            <a:endParaRPr lang="ru-RU" sz="1400" b="1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c:rich>
      </c:tx>
      <c:layout/>
      <c:spPr>
        <a:solidFill>
          <a:srgbClr val="002060"/>
        </a:solidFill>
        <a:ln w="9525" cap="flat" cmpd="sng" algn="ctr">
          <a:solidFill>
            <a:schemeClr val="accent3"/>
          </a:solidFill>
          <a:prstDash val="solid"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7093897451690224E-2"/>
                  <c:y val="3.8437791076442782E-2"/>
                </c:manualLayout>
              </c:layout>
              <c:showVal val="1"/>
            </c:dLbl>
            <c:dLbl>
              <c:idx val="1"/>
              <c:layout>
                <c:manualLayout>
                  <c:x val="-6.1538030826084798E-2"/>
                  <c:y val="-4.8047711756102278E-2"/>
                </c:manualLayout>
              </c:layout>
              <c:showVal val="1"/>
            </c:dLbl>
            <c:dLbl>
              <c:idx val="2"/>
              <c:layout>
                <c:manualLayout>
                  <c:x val="-7.5213148787436915E-2"/>
                  <c:y val="8.1681109985373826E-2"/>
                </c:manualLayout>
              </c:layout>
              <c:showVal val="1"/>
            </c:dLbl>
            <c:dLbl>
              <c:idx val="3"/>
              <c:layout>
                <c:manualLayout>
                  <c:x val="-4.7862912864732703E-2"/>
                  <c:y val="-7.2071567634153372E-2"/>
                </c:manualLayout>
              </c:layout>
              <c:showVal val="1"/>
            </c:dLbl>
            <c:dLbl>
              <c:idx val="4"/>
              <c:layout>
                <c:manualLayout>
                  <c:x val="-6.1538030826084812E-2"/>
                  <c:y val="-4.324294058049189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54.912020811504135</c:v>
                </c:pt>
                <c:pt idx="1">
                  <c:v>60.87385740402194</c:v>
                </c:pt>
                <c:pt idx="2">
                  <c:v>58.149908592321765</c:v>
                </c:pt>
                <c:pt idx="3">
                  <c:v>56.837294332723943</c:v>
                </c:pt>
                <c:pt idx="4">
                  <c:v>55.217550274223036</c:v>
                </c:pt>
              </c:numCache>
            </c:numRef>
          </c:val>
        </c:ser>
        <c:dLbls>
          <c:showVal val="1"/>
        </c:dLbls>
        <c:marker val="1"/>
        <c:axId val="151562880"/>
        <c:axId val="151564672"/>
      </c:lineChart>
      <c:catAx>
        <c:axId val="151562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564672"/>
        <c:crosses val="autoZero"/>
        <c:auto val="1"/>
        <c:lblAlgn val="ctr"/>
        <c:lblOffset val="100"/>
      </c:catAx>
      <c:valAx>
        <c:axId val="151564672"/>
        <c:scaling>
          <c:orientation val="minMax"/>
          <c:min val="50"/>
        </c:scaling>
        <c:delete val="1"/>
        <c:axPos val="l"/>
        <c:numFmt formatCode="#,##0.0" sourceLinked="1"/>
        <c:tickLblPos val="nextTo"/>
        <c:crossAx val="151562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FF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1208388.2</c:v>
                </c:pt>
                <c:pt idx="1">
                  <c:v>1363943.8</c:v>
                </c:pt>
                <c:pt idx="2">
                  <c:v>1262955.5</c:v>
                </c:pt>
                <c:pt idx="3">
                  <c:v>1168047.4000000004</c:v>
                </c:pt>
                <c:pt idx="4">
                  <c:v>1091409.1000000001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прочие  отрасли и (УУР) 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322962</c:v>
                </c:pt>
                <c:pt idx="1">
                  <c:v>351855.7</c:v>
                </c:pt>
                <c:pt idx="2">
                  <c:v>342551.9</c:v>
                </c:pt>
                <c:pt idx="3">
                  <c:v>340992.8</c:v>
                </c:pt>
                <c:pt idx="4">
                  <c:v>375215.2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Финансовая поддержка поселений 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138157.1</c:v>
                </c:pt>
                <c:pt idx="1">
                  <c:v>148005.1</c:v>
                </c:pt>
                <c:pt idx="2">
                  <c:v>150983.70000000001</c:v>
                </c:pt>
                <c:pt idx="3">
                  <c:v>125711.1</c:v>
                </c:pt>
                <c:pt idx="4">
                  <c:v>126984.9</c:v>
                </c:pt>
              </c:numCache>
            </c:numRef>
          </c:val>
        </c:ser>
        <c:gapWidth val="55"/>
        <c:gapDepth val="55"/>
        <c:shape val="box"/>
        <c:axId val="156168576"/>
        <c:axId val="156170112"/>
        <c:axId val="0"/>
      </c:bar3DChart>
      <c:catAx>
        <c:axId val="156168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170112"/>
        <c:crosses val="autoZero"/>
        <c:auto val="1"/>
        <c:lblAlgn val="ctr"/>
        <c:lblOffset val="100"/>
      </c:catAx>
      <c:valAx>
        <c:axId val="156170112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extTo"/>
        <c:crossAx val="156168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7E-422D-8644-69E216E44327}"/>
              </c:ext>
            </c:extLst>
          </c:dPt>
          <c:dPt>
            <c:idx val="2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7E-422D-8644-69E216E44327}"/>
              </c:ext>
            </c:extLst>
          </c:dPt>
          <c:dPt>
            <c:idx val="3"/>
            <c:spPr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7E-422D-8644-69E216E44327}"/>
              </c:ext>
            </c:extLst>
          </c:dPt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4915</c:v>
                </c:pt>
                <c:pt idx="1">
                  <c:v>14048.8</c:v>
                </c:pt>
                <c:pt idx="2">
                  <c:v>14875.7</c:v>
                </c:pt>
                <c:pt idx="3">
                  <c:v>15696.6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E-422D-8644-69E216E44327}"/>
            </c:ext>
          </c:extLst>
        </c:ser>
        <c:marker val="1"/>
        <c:axId val="200762496"/>
        <c:axId val="200764800"/>
      </c:lineChart>
      <c:catAx>
        <c:axId val="200762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764800"/>
        <c:crosses val="autoZero"/>
        <c:auto val="1"/>
        <c:lblAlgn val="ctr"/>
        <c:lblOffset val="100"/>
      </c:catAx>
      <c:valAx>
        <c:axId val="200764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0762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bg2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80808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(оценка)</c:v>
                </c:pt>
                <c:pt idx="3">
                  <c:v>2023год (прогноз)</c:v>
                </c:pt>
                <c:pt idx="4">
                  <c:v>2024 год (прогноз)</c:v>
                </c:pt>
                <c:pt idx="5">
                  <c:v>2025год (прогноз)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26877</c:v>
                </c:pt>
                <c:pt idx="1">
                  <c:v>30182</c:v>
                </c:pt>
                <c:pt idx="2">
                  <c:v>31691</c:v>
                </c:pt>
                <c:pt idx="3">
                  <c:v>32708</c:v>
                </c:pt>
                <c:pt idx="4">
                  <c:v>36681</c:v>
                </c:pt>
                <c:pt idx="5">
                  <c:v>38543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CE-42AB-9B23-FD3D0C6A7612}"/>
            </c:ext>
          </c:extLst>
        </c:ser>
        <c:dLbls>
          <c:showVal val="1"/>
        </c:dLbls>
        <c:gapWidth val="65"/>
        <c:axId val="117601408"/>
        <c:axId val="117602944"/>
      </c:barChart>
      <c:catAx>
        <c:axId val="117601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7602944"/>
        <c:crosses val="autoZero"/>
        <c:auto val="1"/>
        <c:lblAlgn val="ctr"/>
        <c:lblOffset val="100"/>
      </c:catAx>
      <c:valAx>
        <c:axId val="117602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crossAx val="1176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3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постоянного населения, тыс.чел.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noFill/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/>
                        </a:solidFill>
                      </a:rPr>
                      <a:t>27,925</a:t>
                    </a:r>
                  </a:p>
                </c:rich>
              </c:tx>
              <c:dLblPos val="out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(оценка)</c:v>
                </c:pt>
                <c:pt idx="3">
                  <c:v>2023 год  (прогноз)</c:v>
                </c:pt>
                <c:pt idx="4">
                  <c:v>2024 год (прогноз)</c:v>
                </c:pt>
                <c:pt idx="5">
                  <c:v>2025 год (прогноз)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27.924999999999986</c:v>
                </c:pt>
                <c:pt idx="1">
                  <c:v>27.677000000000035</c:v>
                </c:pt>
                <c:pt idx="2">
                  <c:v>27.35</c:v>
                </c:pt>
                <c:pt idx="3">
                  <c:v>27.35</c:v>
                </c:pt>
                <c:pt idx="4">
                  <c:v>27.35</c:v>
                </c:pt>
                <c:pt idx="5">
                  <c:v>27.35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E8-4BDC-BEA4-DD58C4E55FFC}"/>
            </c:ext>
          </c:extLst>
        </c:ser>
        <c:dLbls>
          <c:showVal val="1"/>
        </c:dLbls>
        <c:gapWidth val="75"/>
        <c:overlap val="-25"/>
        <c:axId val="117627136"/>
        <c:axId val="134619136"/>
      </c:barChart>
      <c:catAx>
        <c:axId val="117627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619136"/>
        <c:crossesAt val="27"/>
        <c:auto val="1"/>
        <c:lblAlgn val="ctr"/>
        <c:lblOffset val="100"/>
      </c:catAx>
      <c:valAx>
        <c:axId val="134619136"/>
        <c:scaling>
          <c:orientation val="minMax"/>
          <c:max val="28"/>
          <c:min val="27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0" sourceLinked="1"/>
        <c:majorTickMark val="none"/>
        <c:tickLblPos val="nextTo"/>
        <c:crossAx val="117627136"/>
        <c:crosses val="autoZero"/>
        <c:crossBetween val="between"/>
      </c:valAx>
      <c:spPr>
        <a:noFill/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 rot="0"/>
    <a:lstStyle/>
    <a:p>
      <a:pPr>
        <a:defRPr sz="1000" baseline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1320">
                <a:solidFill>
                  <a:srgbClr val="002060"/>
                </a:solidFill>
              </a:defRPr>
            </a:pPr>
            <a:r>
              <a:rPr lang="ru-RU" sz="13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 к трудоспособному населению,%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0657162667836612E-2"/>
          <c:y val="0.19046817567135374"/>
          <c:w val="0.93507748875822749"/>
          <c:h val="0.6269170805521117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2020  (факт)</c:v>
                </c:pt>
                <c:pt idx="1">
                  <c:v>2021(факт)</c:v>
                </c:pt>
                <c:pt idx="2">
                  <c:v>2022 (оценка)</c:v>
                </c:pt>
                <c:pt idx="3">
                  <c:v>2023  (прогноз)</c:v>
                </c:pt>
                <c:pt idx="4">
                  <c:v>2024(прогноз)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.0">
                  <c:v>3.8</c:v>
                </c:pt>
                <c:pt idx="1">
                  <c:v>1.4</c:v>
                </c:pt>
                <c:pt idx="2">
                  <c:v>1.5</c:v>
                </c:pt>
                <c:pt idx="3">
                  <c:v>1.8900000000000001</c:v>
                </c:pt>
                <c:pt idx="4">
                  <c:v>1.21</c:v>
                </c:pt>
                <c:pt idx="5">
                  <c:v>1.01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F5-4B6D-BD96-A400E27CBEA9}"/>
            </c:ext>
          </c:extLst>
        </c:ser>
        <c:dLbls>
          <c:showVal val="1"/>
        </c:dLbls>
        <c:marker val="1"/>
        <c:axId val="147795328"/>
        <c:axId val="147801216"/>
      </c:lineChart>
      <c:catAx>
        <c:axId val="147795328"/>
        <c:scaling>
          <c:orientation val="minMax"/>
        </c:scaling>
        <c:axPos val="b"/>
        <c:minorGridlines/>
        <c:numFmt formatCode="General" sourceLinked="1"/>
        <c:tickLblPos val="low"/>
        <c:spPr>
          <a:noFill/>
          <a:ln w="12700" cap="flat" cmpd="sng" algn="ctr">
            <a:solidFill>
              <a:srgbClr val="00B0F0"/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01216"/>
        <c:crossesAt val="5.0000000000000024E-2"/>
        <c:auto val="1"/>
        <c:lblAlgn val="ctr"/>
        <c:lblOffset val="90"/>
      </c:catAx>
      <c:valAx>
        <c:axId val="147801216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tickLblPos val="nextTo"/>
        <c:crossAx val="14779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 baseline="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20"/>
      <c:rotY val="330"/>
      <c:rAngAx val="1"/>
    </c:view3D>
    <c:plotArea>
      <c:layout>
        <c:manualLayout>
          <c:layoutTarget val="inner"/>
          <c:xMode val="edge"/>
          <c:yMode val="edge"/>
          <c:x val="0.16931273036560943"/>
          <c:y val="3.6162087715532663E-2"/>
          <c:w val="0.79917122551808084"/>
          <c:h val="0.595698767762654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1419.2</c:v>
                </c:pt>
                <c:pt idx="1">
                  <c:v>1519.9</c:v>
                </c:pt>
                <c:pt idx="2">
                  <c:v>1664.9</c:v>
                </c:pt>
                <c:pt idx="3">
                  <c:v>1590.3869999999999</c:v>
                </c:pt>
                <c:pt idx="4">
                  <c:v>1554.54</c:v>
                </c:pt>
                <c:pt idx="5">
                  <c:v>1510.1915999999999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2D-4667-94F2-D036888D0F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1428.3</c:v>
                </c:pt>
                <c:pt idx="1">
                  <c:v>1507</c:v>
                </c:pt>
                <c:pt idx="2">
                  <c:v>1704.9</c:v>
                </c:pt>
                <c:pt idx="3">
                  <c:v>1603.499</c:v>
                </c:pt>
                <c:pt idx="4">
                  <c:v>1569.4150000000002</c:v>
                </c:pt>
                <c:pt idx="5">
                  <c:v>1525.8879999999999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52D-4667-94F2-D036888D0F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9.06</c:v>
                </c:pt>
                <c:pt idx="1">
                  <c:v>0</c:v>
                </c:pt>
                <c:pt idx="2">
                  <c:v>39.9</c:v>
                </c:pt>
                <c:pt idx="3">
                  <c:v>14</c:v>
                </c:pt>
                <c:pt idx="4">
                  <c:v>14.875000000000002</c:v>
                </c:pt>
                <c:pt idx="5">
                  <c:v>15.696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52D-4667-94F2-D036888D0F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Лист1!$A$2:$A$7</c:f>
              <c:strCache>
                <c:ptCount val="6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  <c:pt idx="3">
                  <c:v>2023 (план)</c:v>
                </c:pt>
                <c:pt idx="4">
                  <c:v>2024 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1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C52D-4667-94F2-D036888D0FB9}"/>
            </c:ext>
          </c:extLst>
        </c:ser>
        <c:shape val="box"/>
        <c:axId val="147806848"/>
        <c:axId val="148542592"/>
        <c:axId val="0"/>
      </c:bar3DChart>
      <c:catAx>
        <c:axId val="1478068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542592"/>
        <c:crosses val="autoZero"/>
        <c:auto val="1"/>
        <c:lblAlgn val="ctr"/>
        <c:lblOffset val="100"/>
      </c:catAx>
      <c:valAx>
        <c:axId val="148542592"/>
        <c:scaling>
          <c:orientation val="minMax"/>
          <c:max val="1800"/>
          <c:min val="8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06848"/>
        <c:crosses val="autoZero"/>
        <c:crossBetween val="between"/>
        <c:majorUnit val="200"/>
        <c:minorUnit val="1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lnSpc>
                <a:spcPts val="2000"/>
              </a:lnSpc>
              <a:defRPr sz="17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30"/>
      <c:perspective val="10"/>
    </c:view3D>
    <c:plotArea>
      <c:layout>
        <c:manualLayout>
          <c:layoutTarget val="inner"/>
          <c:xMode val="edge"/>
          <c:yMode val="edge"/>
          <c:x val="2.483026339874984E-2"/>
          <c:y val="3.008546684590168E-2"/>
          <c:w val="0.64224710462265699"/>
          <c:h val="0.9398290663082011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4.6215429403202333E-3"/>
                  <c:y val="-2.82186039701132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8-4E3D-A8D1-3BA3AD49C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124.2</c:v>
                </c:pt>
                <c:pt idx="1">
                  <c:v>132.1</c:v>
                </c:pt>
                <c:pt idx="2">
                  <c:v>144</c:v>
                </c:pt>
                <c:pt idx="3">
                  <c:v>153.9</c:v>
                </c:pt>
                <c:pt idx="4">
                  <c:v>163.80000000000001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8-4E3D-A8D1-3BA3AD49C4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ru-RU" sz="12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40.4</c:v>
                </c:pt>
                <c:pt idx="1">
                  <c:v>43.9</c:v>
                </c:pt>
                <c:pt idx="2">
                  <c:v>30.8</c:v>
                </c:pt>
                <c:pt idx="3">
                  <c:v>44.4</c:v>
                </c:pt>
                <c:pt idx="4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A8-4E3D-A8D1-3BA3AD49C4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1.540514313440078E-2"/>
                  <c:y val="3.6684185161147138E-2"/>
                </c:manualLayout>
              </c:layout>
              <c:showVal val="1"/>
            </c:dLbl>
            <c:dLbl>
              <c:idx val="2"/>
              <c:layout>
                <c:manualLayout>
                  <c:x val="1.3864628820960706E-2"/>
                  <c:y val="2.2574660982358486E-2"/>
                </c:manualLayout>
              </c:layout>
              <c:showVal val="1"/>
            </c:dLbl>
            <c:dLbl>
              <c:idx val="3"/>
              <c:layout>
                <c:manualLayout>
                  <c:x val="1.0783600194080553E-2"/>
                  <c:y val="-2.821860397011319E-3"/>
                </c:manualLayout>
              </c:layout>
              <c:showVal val="1"/>
            </c:dLbl>
            <c:dLbl>
              <c:idx val="4"/>
              <c:layout>
                <c:manualLayout>
                  <c:x val="1.540514313440078E-2"/>
                  <c:y val="-8.465581191033957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 baseline="0">
                    <a:solidFill>
                      <a:schemeClr val="bg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2022(оценка)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Лист1!$D$2:$D$6</c:f>
              <c:numCache>
                <c:formatCode>#,##0.00</c:formatCode>
                <c:ptCount val="5"/>
                <c:pt idx="0">
                  <c:v>1355.2</c:v>
                </c:pt>
                <c:pt idx="1">
                  <c:v>1488.9</c:v>
                </c:pt>
                <c:pt idx="2">
                  <c:v>1415.6</c:v>
                </c:pt>
                <c:pt idx="3">
                  <c:v>1356.2</c:v>
                </c:pt>
                <c:pt idx="4">
                  <c:v>1300.9000000000001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A8-4E3D-A8D1-3BA3AD49C4D7}"/>
            </c:ext>
          </c:extLst>
        </c:ser>
        <c:gapWidth val="72"/>
        <c:gapDepth val="0"/>
        <c:shape val="box"/>
        <c:axId val="117353088"/>
        <c:axId val="117371264"/>
        <c:axId val="0"/>
      </c:bar3DChart>
      <c:catAx>
        <c:axId val="117353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71264"/>
        <c:crosses val="autoZero"/>
        <c:auto val="1"/>
        <c:lblAlgn val="ctr"/>
        <c:lblOffset val="100"/>
      </c:catAx>
      <c:valAx>
        <c:axId val="11737126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5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68849505875362"/>
          <c:y val="4.574455392749939E-2"/>
          <c:w val="0.19031149927219845"/>
          <c:h val="0.52500646028275777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110503.9</c:v>
                </c:pt>
                <c:pt idx="1">
                  <c:v>118782.3</c:v>
                </c:pt>
                <c:pt idx="2">
                  <c:v>126623.7</c:v>
                </c:pt>
                <c:pt idx="3" formatCode="0.0">
                  <c:v>135852</c:v>
                </c:pt>
                <c:pt idx="4">
                  <c:v>144948.6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67-4C36-8169-CBFD7AAD3F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377.9</c:v>
                </c:pt>
                <c:pt idx="1">
                  <c:v>455.3</c:v>
                </c:pt>
                <c:pt idx="2">
                  <c:v>401.7</c:v>
                </c:pt>
                <c:pt idx="3">
                  <c:v>446.8</c:v>
                </c:pt>
                <c:pt idx="4">
                  <c:v>471.8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7-4C36-8169-CBFD7AAD3F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8809.7999999999865</c:v>
                </c:pt>
                <c:pt idx="1">
                  <c:v>10238.200000000004</c:v>
                </c:pt>
                <c:pt idx="2">
                  <c:v>14161.8</c:v>
                </c:pt>
                <c:pt idx="3">
                  <c:v>14728.3</c:v>
                </c:pt>
                <c:pt idx="4">
                  <c:v>15317.4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7-4C36-8169-CBFD7AAD3FC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921.6</c:v>
                </c:pt>
                <c:pt idx="1">
                  <c:v>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7-4C36-8169-CBFD7AAD3FC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ЕСХН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689.2</c:v>
                </c:pt>
                <c:pt idx="1">
                  <c:v>608.5</c:v>
                </c:pt>
                <c:pt idx="2">
                  <c:v>645.6</c:v>
                </c:pt>
                <c:pt idx="3">
                  <c:v>671.4</c:v>
                </c:pt>
                <c:pt idx="4">
                  <c:v>698.3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67-4C36-8169-CBFD7AAD3FC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2708.9</c:v>
                </c:pt>
                <c:pt idx="1">
                  <c:v>1816.5</c:v>
                </c:pt>
                <c:pt idx="2">
                  <c:v>1927.3</c:v>
                </c:pt>
                <c:pt idx="3">
                  <c:v>2004.4</c:v>
                </c:pt>
                <c:pt idx="4">
                  <c:v>2084.6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67-4C36-8169-CBFD7AAD3FC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ГП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205.6</c:v>
                </c:pt>
                <c:pt idx="1">
                  <c:v>203.5</c:v>
                </c:pt>
                <c:pt idx="2">
                  <c:v>216</c:v>
                </c:pt>
                <c:pt idx="3">
                  <c:v>224.6</c:v>
                </c:pt>
                <c:pt idx="4">
                  <c:v>233.6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67-4C36-8169-CBFD7AAD3FC4}"/>
            </c:ext>
          </c:extLst>
        </c:ser>
        <c:shape val="cylinder"/>
        <c:axId val="149030784"/>
        <c:axId val="149032320"/>
        <c:axId val="0"/>
      </c:bar3DChart>
      <c:catAx>
        <c:axId val="14903078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032320"/>
        <c:crosses val="autoZero"/>
        <c:auto val="1"/>
        <c:lblAlgn val="ctr"/>
        <c:lblOffset val="100"/>
      </c:catAx>
      <c:valAx>
        <c:axId val="1490323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0307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22874.6</c:v>
                </c:pt>
                <c:pt idx="1">
                  <c:v>24183</c:v>
                </c:pt>
                <c:pt idx="2">
                  <c:v>12870.7</c:v>
                </c:pt>
                <c:pt idx="3">
                  <c:v>26248.6</c:v>
                </c:pt>
                <c:pt idx="4">
                  <c:v>27246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76-4033-870C-F7A3057334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1698.7</c:v>
                </c:pt>
                <c:pt idx="1">
                  <c:v>970.6</c:v>
                </c:pt>
                <c:pt idx="2">
                  <c:v>1047.9000000000001</c:v>
                </c:pt>
                <c:pt idx="3">
                  <c:v>1089.8</c:v>
                </c:pt>
                <c:pt idx="4">
                  <c:v>1133.4000000000001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76-4033-870C-F7A3057334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11444.4</c:v>
                </c:pt>
                <c:pt idx="1">
                  <c:v>13811.9</c:v>
                </c:pt>
                <c:pt idx="2">
                  <c:v>14982.7</c:v>
                </c:pt>
                <c:pt idx="3">
                  <c:v>15048.3</c:v>
                </c:pt>
                <c:pt idx="4">
                  <c:v>15054.3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76-4033-870C-F7A3057334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2654.2</c:v>
                </c:pt>
                <c:pt idx="1">
                  <c:v>3619.7</c:v>
                </c:pt>
                <c:pt idx="2">
                  <c:v>1529</c:v>
                </c:pt>
                <c:pt idx="3">
                  <c:v>1579</c:v>
                </c:pt>
                <c:pt idx="4">
                  <c:v>1629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76-4033-870C-F7A3057334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1745.6</c:v>
                </c:pt>
                <c:pt idx="1">
                  <c:v>1280</c:v>
                </c:pt>
                <c:pt idx="2">
                  <c:v>426.1</c:v>
                </c:pt>
                <c:pt idx="3">
                  <c:v>448.9</c:v>
                </c:pt>
                <c:pt idx="4">
                  <c:v>471.8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76-4033-870C-F7A30573348A}"/>
            </c:ext>
          </c:extLst>
        </c:ser>
        <c:shape val="box"/>
        <c:axId val="149236736"/>
        <c:axId val="149242624"/>
        <c:axId val="0"/>
      </c:bar3DChart>
      <c:catAx>
        <c:axId val="149236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42624"/>
        <c:crosses val="autoZero"/>
        <c:auto val="1"/>
        <c:lblAlgn val="ctr"/>
        <c:lblOffset val="100"/>
      </c:catAx>
      <c:valAx>
        <c:axId val="149242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3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25477400619483"/>
          <c:y val="1.3978294400022918E-2"/>
          <c:w val="0.31674522599380556"/>
          <c:h val="0.86672977771585491"/>
        </c:manualLayout>
      </c:layout>
      <c:txPr>
        <a:bodyPr/>
        <a:lstStyle/>
        <a:p>
          <a:pPr>
            <a:defRPr sz="13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48851242864013"/>
          <c:y val="6.7506089196226138E-2"/>
          <c:w val="0.5524273778317399"/>
          <c:h val="0.894222962568940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202922.3</c:v>
                </c:pt>
                <c:pt idx="1">
                  <c:v>213053.9</c:v>
                </c:pt>
                <c:pt idx="2">
                  <c:v>165376.29999999999</c:v>
                </c:pt>
                <c:pt idx="3">
                  <c:v>149511.6</c:v>
                </c:pt>
                <c:pt idx="4">
                  <c:v>156509.1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9B-481C-815A-B52C6F134A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C99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279530.90000000002</c:v>
                </c:pt>
                <c:pt idx="1">
                  <c:v>220219.6</c:v>
                </c:pt>
                <c:pt idx="2">
                  <c:v>220600.3</c:v>
                </c:pt>
                <c:pt idx="3" formatCode="0.0">
                  <c:v>266700.7</c:v>
                </c:pt>
                <c:pt idx="4">
                  <c:v>204388.5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9B-481C-815A-B52C6F134A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832003.9</c:v>
                </c:pt>
                <c:pt idx="1">
                  <c:v>1002872</c:v>
                </c:pt>
                <c:pt idx="2">
                  <c:v>1025375.4</c:v>
                </c:pt>
                <c:pt idx="3" formatCode="General">
                  <c:v>939444.1</c:v>
                </c:pt>
                <c:pt idx="4" formatCode="General">
                  <c:v>939443.6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9B-481C-815A-B52C6F134AC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FFCC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41890.800000000003</c:v>
                </c:pt>
                <c:pt idx="1">
                  <c:v>45870.9</c:v>
                </c:pt>
                <c:pt idx="2">
                  <c:v>4182.4000000000005</c:v>
                </c:pt>
                <c:pt idx="3">
                  <c:v>521.4</c:v>
                </c:pt>
                <c:pt idx="4">
                  <c:v>521.4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9B-481C-815A-B52C6F134AC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rgbClr val="A7D9FF"/>
            </a:solidFill>
          </c:spPr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</c:v>
                </c:pt>
                <c:pt idx="1">
                  <c:v>7020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9B-481C-815A-B52C6F134AC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субсидий и субвенций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-1174.4000000000001</c:v>
                </c:pt>
                <c:pt idx="1">
                  <c:v>-149.30000000000001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9B-481C-815A-B52C6F134ACF}"/>
            </c:ext>
          </c:extLst>
        </c:ser>
        <c:shape val="box"/>
        <c:axId val="149496960"/>
        <c:axId val="149498496"/>
        <c:axId val="0"/>
      </c:bar3DChart>
      <c:catAx>
        <c:axId val="149496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49498496"/>
        <c:crosses val="autoZero"/>
        <c:auto val="1"/>
        <c:lblAlgn val="ctr"/>
        <c:lblOffset val="100"/>
      </c:catAx>
      <c:valAx>
        <c:axId val="1494984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14949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15366336556048"/>
          <c:y val="4.3499258097931072E-2"/>
          <c:w val="0.33184633663444302"/>
          <c:h val="0.9565007419020663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B84F4-F492-4699-ACF4-2035F64DFA6F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9262F3-EF8F-4AEF-BDD7-D54A7141181F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63A9C722-408C-43BA-86B5-06732FBB6F7F}" type="parTrans" cxnId="{A5F2231F-823A-4D9F-84E1-6287730A4431}">
      <dgm:prSet/>
      <dgm:spPr/>
      <dgm:t>
        <a:bodyPr/>
        <a:lstStyle/>
        <a:p>
          <a:endParaRPr lang="ru-RU"/>
        </a:p>
      </dgm:t>
    </dgm:pt>
    <dgm:pt modelId="{4C120811-0C80-418A-A642-201717B76953}" type="sibTrans" cxnId="{A5F2231F-823A-4D9F-84E1-6287730A4431}">
      <dgm:prSet/>
      <dgm:spPr/>
      <dgm:t>
        <a:bodyPr/>
        <a:lstStyle/>
        <a:p>
          <a:endParaRPr lang="ru-RU"/>
        </a:p>
      </dgm:t>
    </dgm:pt>
    <dgm:pt modelId="{9CA61314-B34F-46DC-B8E6-1D1A9DD5290B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</a:p>
      </dgm:t>
    </dgm:pt>
    <dgm:pt modelId="{A1BD0D2E-7263-48F9-ADB2-5C831B8F0C84}" type="parTrans" cxnId="{6223C346-9CE5-4AF9-9FDE-566CA818B3D8}">
      <dgm:prSet/>
      <dgm:spPr/>
      <dgm:t>
        <a:bodyPr/>
        <a:lstStyle/>
        <a:p>
          <a:endParaRPr lang="ru-RU"/>
        </a:p>
      </dgm:t>
    </dgm:pt>
    <dgm:pt modelId="{896FB5EF-4025-4AF8-98E3-8DE9BA9ADC83}" type="sibTrans" cxnId="{6223C346-9CE5-4AF9-9FDE-566CA818B3D8}">
      <dgm:prSet/>
      <dgm:spPr/>
      <dgm:t>
        <a:bodyPr/>
        <a:lstStyle/>
        <a:p>
          <a:endParaRPr lang="ru-RU"/>
        </a:p>
      </dgm:t>
    </dgm:pt>
    <dgm:pt modelId="{1E1EAC2C-D5D1-4534-991C-06F151EF9D8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41754859-049D-418C-AD8A-4742E4A861D7}" type="parTrans" cxnId="{64648A9F-DFB1-43E6-AAE0-7D6F6D58139C}">
      <dgm:prSet/>
      <dgm:spPr/>
      <dgm:t>
        <a:bodyPr/>
        <a:lstStyle/>
        <a:p>
          <a:endParaRPr lang="ru-RU"/>
        </a:p>
      </dgm:t>
    </dgm:pt>
    <dgm:pt modelId="{FAF9C427-265A-49CE-A090-1F3B3622713E}" type="sibTrans" cxnId="{64648A9F-DFB1-43E6-AAE0-7D6F6D58139C}">
      <dgm:prSet/>
      <dgm:spPr/>
      <dgm:t>
        <a:bodyPr/>
        <a:lstStyle/>
        <a:p>
          <a:endParaRPr lang="ru-RU"/>
        </a:p>
      </dgm:t>
    </dgm:pt>
    <dgm:pt modelId="{7CB779A3-5838-47AE-B6A8-68C67ADC2F52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Рассмотрение и утверждение бюджета</a:t>
          </a:r>
        </a:p>
      </dgm:t>
    </dgm:pt>
    <dgm:pt modelId="{DCF1E8FD-FB93-4183-BCF8-B7AAF1B30F43}" type="parTrans" cxnId="{D66E0EFC-C597-4F8C-AEE4-AD61DB913919}">
      <dgm:prSet/>
      <dgm:spPr/>
      <dgm:t>
        <a:bodyPr/>
        <a:lstStyle/>
        <a:p>
          <a:endParaRPr lang="ru-RU"/>
        </a:p>
      </dgm:t>
    </dgm:pt>
    <dgm:pt modelId="{CDFEDC38-774B-4343-860D-7D2FFBF0C4F6}" type="sibTrans" cxnId="{D66E0EFC-C597-4F8C-AEE4-AD61DB913919}">
      <dgm:prSet/>
      <dgm:spPr/>
      <dgm:t>
        <a:bodyPr/>
        <a:lstStyle/>
        <a:p>
          <a:endParaRPr lang="ru-RU"/>
        </a:p>
      </dgm:t>
    </dgm:pt>
    <dgm:pt modelId="{178C6768-DE01-40DC-8841-820FE389BC93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D68173E-2086-4BC4-AB55-AA7B52FB63C8}" type="parTrans" cxnId="{4E0BDAD4-9895-4A36-A93B-0C457D9460D5}">
      <dgm:prSet/>
      <dgm:spPr/>
      <dgm:t>
        <a:bodyPr/>
        <a:lstStyle/>
        <a:p>
          <a:endParaRPr lang="ru-RU"/>
        </a:p>
      </dgm:t>
    </dgm:pt>
    <dgm:pt modelId="{EFC773D6-01FE-403C-B1DB-9DCFF908EF97}" type="sibTrans" cxnId="{4E0BDAD4-9895-4A36-A93B-0C457D9460D5}">
      <dgm:prSet/>
      <dgm:spPr/>
      <dgm:t>
        <a:bodyPr/>
        <a:lstStyle/>
        <a:p>
          <a:endParaRPr lang="ru-RU"/>
        </a:p>
      </dgm:t>
    </dgm:pt>
    <dgm:pt modelId="{0E3BACD2-804B-431C-AB6D-2A8850614876}">
      <dgm:prSet phldrT="[Текст]"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</a:p>
      </dgm:t>
    </dgm:pt>
    <dgm:pt modelId="{16DBB93C-4363-4511-A649-30EEBEA1F341}" type="parTrans" cxnId="{4B6144B1-B557-4AEF-B2A0-18A422F4946C}">
      <dgm:prSet/>
      <dgm:spPr/>
      <dgm:t>
        <a:bodyPr/>
        <a:lstStyle/>
        <a:p>
          <a:endParaRPr lang="ru-RU"/>
        </a:p>
      </dgm:t>
    </dgm:pt>
    <dgm:pt modelId="{394A5273-2721-45D3-8687-430805C097E2}" type="sibTrans" cxnId="{4B6144B1-B557-4AEF-B2A0-18A422F4946C}">
      <dgm:prSet/>
      <dgm:spPr/>
      <dgm:t>
        <a:bodyPr/>
        <a:lstStyle/>
        <a:p>
          <a:endParaRPr lang="ru-RU"/>
        </a:p>
      </dgm:t>
    </dgm:pt>
    <dgm:pt modelId="{A185CE4C-A7B8-402C-80D2-B41D2699A5E4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A2FE2DDE-0B6A-48CE-B14B-BAA478F5C6C2}" type="parTrans" cxnId="{B785EC7E-A392-4BA4-9CEB-534071959EAA}">
      <dgm:prSet/>
      <dgm:spPr/>
      <dgm:t>
        <a:bodyPr/>
        <a:lstStyle/>
        <a:p>
          <a:endParaRPr lang="ru-RU"/>
        </a:p>
      </dgm:t>
    </dgm:pt>
    <dgm:pt modelId="{51B5623B-3DA7-4A64-9B7D-FBDF69F6623E}" type="sibTrans" cxnId="{B785EC7E-A392-4BA4-9CEB-534071959EAA}">
      <dgm:prSet/>
      <dgm:spPr/>
      <dgm:t>
        <a:bodyPr/>
        <a:lstStyle/>
        <a:p>
          <a:endParaRPr lang="ru-RU"/>
        </a:p>
      </dgm:t>
    </dgm:pt>
    <dgm:pt modelId="{BF3F5BF9-3997-4EFD-A51C-FCB5CFAE1C1F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Составление, внешняя проверка, рассмотрение и утверждение бюджетной отчетности</a:t>
          </a:r>
        </a:p>
      </dgm:t>
    </dgm:pt>
    <dgm:pt modelId="{44A7F1A9-80CF-4765-839A-42B0FC6497CD}" type="parTrans" cxnId="{901450DA-4287-42E9-B4C3-A1E6DAB7B1AF}">
      <dgm:prSet/>
      <dgm:spPr/>
      <dgm:t>
        <a:bodyPr/>
        <a:lstStyle/>
        <a:p>
          <a:endParaRPr lang="ru-RU"/>
        </a:p>
      </dgm:t>
    </dgm:pt>
    <dgm:pt modelId="{3797CB8E-499A-4499-A999-D47F72DD107B}" type="sibTrans" cxnId="{901450DA-4287-42E9-B4C3-A1E6DAB7B1AF}">
      <dgm:prSet/>
      <dgm:spPr/>
      <dgm:t>
        <a:bodyPr/>
        <a:lstStyle/>
        <a:p>
          <a:endParaRPr lang="ru-RU"/>
        </a:p>
      </dgm:t>
    </dgm:pt>
    <dgm:pt modelId="{5947D0F0-456E-455C-8268-FCE12D671EEF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3C1048E8-07BD-408E-8D61-456117B87044}" type="parTrans" cxnId="{5950205E-F675-45F4-ABBC-9CD884C77839}">
      <dgm:prSet/>
      <dgm:spPr/>
      <dgm:t>
        <a:bodyPr/>
        <a:lstStyle/>
        <a:p>
          <a:endParaRPr lang="ru-RU"/>
        </a:p>
      </dgm:t>
    </dgm:pt>
    <dgm:pt modelId="{A91DDE78-147D-4CD4-ADC1-AEB82A844FFC}" type="sibTrans" cxnId="{5950205E-F675-45F4-ABBC-9CD884C77839}">
      <dgm:prSet/>
      <dgm:spPr/>
      <dgm:t>
        <a:bodyPr/>
        <a:lstStyle/>
        <a:p>
          <a:endParaRPr lang="ru-RU"/>
        </a:p>
      </dgm:t>
    </dgm:pt>
    <dgm:pt modelId="{A413F277-2966-490E-9D03-98C46BB7D520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15118333-BAE8-419C-B1E0-5F03D26D6226}" type="parTrans" cxnId="{45A5E7FE-5E36-4D35-A4D8-B9C554BC4777}">
      <dgm:prSet/>
      <dgm:spPr/>
      <dgm:t>
        <a:bodyPr/>
        <a:lstStyle/>
        <a:p>
          <a:endParaRPr lang="ru-RU"/>
        </a:p>
      </dgm:t>
    </dgm:pt>
    <dgm:pt modelId="{1DED69AB-386F-425A-B0E4-05C2547DA63F}" type="sibTrans" cxnId="{45A5E7FE-5E36-4D35-A4D8-B9C554BC4777}">
      <dgm:prSet/>
      <dgm:spPr/>
      <dgm:t>
        <a:bodyPr/>
        <a:lstStyle/>
        <a:p>
          <a:endParaRPr lang="ru-RU"/>
        </a:p>
      </dgm:t>
    </dgm:pt>
    <dgm:pt modelId="{EF737C50-738D-476A-A2A4-CB1A095D6FCA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прогноза социально экономического развития на очередной финансовый год и плановый период</a:t>
          </a:r>
        </a:p>
      </dgm:t>
    </dgm:pt>
    <dgm:pt modelId="{53288849-23BA-4162-9E04-AC5D2830B98E}" type="parTrans" cxnId="{06294867-F13B-409F-97B5-E4B4B0783B9A}">
      <dgm:prSet/>
      <dgm:spPr/>
      <dgm:t>
        <a:bodyPr/>
        <a:lstStyle/>
        <a:p>
          <a:endParaRPr lang="ru-RU"/>
        </a:p>
      </dgm:t>
    </dgm:pt>
    <dgm:pt modelId="{62543DD1-E141-410A-B1E4-28064489B90F}" type="sibTrans" cxnId="{06294867-F13B-409F-97B5-E4B4B0783B9A}">
      <dgm:prSet/>
      <dgm:spPr/>
      <dgm:t>
        <a:bodyPr/>
        <a:lstStyle/>
        <a:p>
          <a:endParaRPr lang="ru-RU"/>
        </a:p>
      </dgm:t>
    </dgm:pt>
    <dgm:pt modelId="{4E7D997E-3ECF-45AD-8FBA-D5D20486FDAF}">
      <dgm:prSet custT="1"/>
      <dgm:spPr/>
      <dgm:t>
        <a:bodyPr anchor="b"/>
        <a:lstStyle/>
        <a:p>
          <a:pPr algn="ctr">
            <a:buFontTx/>
            <a:buNone/>
          </a:pP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97A48-9F35-4E64-8686-95A1ACD7D4CC}" type="parTrans" cxnId="{457F318F-F110-43C6-9274-D9933AB95D53}">
      <dgm:prSet/>
      <dgm:spPr/>
      <dgm:t>
        <a:bodyPr/>
        <a:lstStyle/>
        <a:p>
          <a:endParaRPr lang="ru-RU"/>
        </a:p>
      </dgm:t>
    </dgm:pt>
    <dgm:pt modelId="{618B61F4-4632-465E-8F9F-7F6A2171E56E}" type="sibTrans" cxnId="{457F318F-F110-43C6-9274-D9933AB95D53}">
      <dgm:prSet/>
      <dgm:spPr/>
      <dgm:t>
        <a:bodyPr/>
        <a:lstStyle/>
        <a:p>
          <a:endParaRPr lang="ru-RU"/>
        </a:p>
      </dgm:t>
    </dgm:pt>
    <dgm:pt modelId="{E4C59FBA-2C99-4CDF-AAF1-73BD21D55669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7CBB0D2D-2E76-4992-8198-EDE7DE27480C}" type="parTrans" cxnId="{51B90BCA-3122-4175-A6EF-639E59FC2A2D}">
      <dgm:prSet/>
      <dgm:spPr/>
      <dgm:t>
        <a:bodyPr/>
        <a:lstStyle/>
        <a:p>
          <a:endParaRPr lang="ru-RU"/>
        </a:p>
      </dgm:t>
    </dgm:pt>
    <dgm:pt modelId="{75550B10-87DC-4A07-AC7B-3D72B005592F}" type="sibTrans" cxnId="{51B90BCA-3122-4175-A6EF-639E59FC2A2D}">
      <dgm:prSet/>
      <dgm:spPr/>
      <dgm:t>
        <a:bodyPr/>
        <a:lstStyle/>
        <a:p>
          <a:endParaRPr lang="ru-RU"/>
        </a:p>
      </dgm:t>
    </dgm:pt>
    <dgm:pt modelId="{0E1596F7-1D72-40D0-B52F-976D861E2B90}">
      <dgm:prSet custT="1"/>
      <dgm:spPr/>
      <dgm:t>
        <a:bodyPr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Осуществление муниципального финансового контроля</a:t>
          </a:r>
        </a:p>
      </dgm:t>
    </dgm:pt>
    <dgm:pt modelId="{1534DBA7-C7A3-4A0B-B510-C77F8197FB79}" type="parTrans" cxnId="{45D99D3C-4731-4EF9-B0F7-0AC816EF62D4}">
      <dgm:prSet/>
      <dgm:spPr/>
      <dgm:t>
        <a:bodyPr/>
        <a:lstStyle/>
        <a:p>
          <a:endParaRPr lang="ru-RU"/>
        </a:p>
      </dgm:t>
    </dgm:pt>
    <dgm:pt modelId="{89332074-7406-4178-A3A9-A530CC8345D3}" type="sibTrans" cxnId="{45D99D3C-4731-4EF9-B0F7-0AC816EF62D4}">
      <dgm:prSet/>
      <dgm:spPr/>
      <dgm:t>
        <a:bodyPr/>
        <a:lstStyle/>
        <a:p>
          <a:endParaRPr lang="ru-RU"/>
        </a:p>
      </dgm:t>
    </dgm:pt>
    <dgm:pt modelId="{A2BF505F-8C4B-4FEA-9F4A-36E6D139C043}">
      <dgm:prSet custT="1"/>
      <dgm:spPr/>
      <dgm:t>
        <a:bodyPr anchor="b"/>
        <a:lstStyle/>
        <a:p>
          <a:pPr algn="ctr">
            <a:buFontTx/>
            <a:buNone/>
          </a:pPr>
          <a:r>
            <a: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Разработка документов и материалов, необходимых для формирования бюджета</a:t>
          </a:r>
        </a:p>
      </dgm:t>
    </dgm:pt>
    <dgm:pt modelId="{C78D3F5D-6CF9-4F2E-9E6E-5529315C7365}" type="sibTrans" cxnId="{33517B0F-5E51-412B-97EB-24E3D95D6C28}">
      <dgm:prSet/>
      <dgm:spPr/>
      <dgm:t>
        <a:bodyPr/>
        <a:lstStyle/>
        <a:p>
          <a:endParaRPr lang="ru-RU"/>
        </a:p>
      </dgm:t>
    </dgm:pt>
    <dgm:pt modelId="{5D90F706-B135-4773-8C6E-6A749F633E90}" type="parTrans" cxnId="{33517B0F-5E51-412B-97EB-24E3D95D6C28}">
      <dgm:prSet/>
      <dgm:spPr/>
      <dgm:t>
        <a:bodyPr/>
        <a:lstStyle/>
        <a:p>
          <a:endParaRPr lang="ru-RU"/>
        </a:p>
      </dgm:t>
    </dgm:pt>
    <dgm:pt modelId="{BDBF2887-E283-4E4E-865E-5F153EF4B051}" type="pres">
      <dgm:prSet presAssocID="{DBEB84F4-F492-4699-ACF4-2035F64DFA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0A542-0AC3-4752-8998-A00FEA892AD3}" type="pres">
      <dgm:prSet presAssocID="{399262F3-EF8F-4AEF-BDD7-D54A7141181F}" presName="composite" presStyleCnt="0"/>
      <dgm:spPr/>
    </dgm:pt>
    <dgm:pt modelId="{EE271677-77FC-4B9A-BF11-0B184A74C748}" type="pres">
      <dgm:prSet presAssocID="{399262F3-EF8F-4AEF-BDD7-D54A7141181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0FDEC-9763-4C0A-8F8F-6E4C9BE83C7B}" type="pres">
      <dgm:prSet presAssocID="{399262F3-EF8F-4AEF-BDD7-D54A7141181F}" presName="descendantText" presStyleLbl="alignAcc1" presStyleIdx="0" presStyleCnt="7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5270-50D2-4A41-8401-D3294E915538}" type="pres">
      <dgm:prSet presAssocID="{4C120811-0C80-418A-A642-201717B76953}" presName="sp" presStyleCnt="0"/>
      <dgm:spPr/>
    </dgm:pt>
    <dgm:pt modelId="{519B5DCB-5A6C-4A15-A315-E62C05D55CCF}" type="pres">
      <dgm:prSet presAssocID="{1E1EAC2C-D5D1-4534-991C-06F151EF9D82}" presName="composite" presStyleCnt="0"/>
      <dgm:spPr/>
    </dgm:pt>
    <dgm:pt modelId="{5165AE42-DF7E-4779-8B9B-940C0DA0C8B9}" type="pres">
      <dgm:prSet presAssocID="{1E1EAC2C-D5D1-4534-991C-06F151EF9D8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D94B3-2AD3-4F94-A2D1-40FCABF9E62C}" type="pres">
      <dgm:prSet presAssocID="{1E1EAC2C-D5D1-4534-991C-06F151EF9D82}" presName="descendantText" presStyleLbl="alignAcc1" presStyleIdx="1" presStyleCnt="7" custLinFactNeighborX="760" custLinFactNeighborY="6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4219-B5BD-40FB-82D0-B25D1C42FD49}" type="pres">
      <dgm:prSet presAssocID="{FAF9C427-265A-49CE-A090-1F3B3622713E}" presName="sp" presStyleCnt="0"/>
      <dgm:spPr/>
    </dgm:pt>
    <dgm:pt modelId="{8F7DFCC2-D82E-44D6-8151-145C03BBA6B3}" type="pres">
      <dgm:prSet presAssocID="{178C6768-DE01-40DC-8841-820FE389BC93}" presName="composite" presStyleCnt="0"/>
      <dgm:spPr/>
    </dgm:pt>
    <dgm:pt modelId="{39DED07A-627A-49DA-BBCC-9576A66917A2}" type="pres">
      <dgm:prSet presAssocID="{178C6768-DE01-40DC-8841-820FE389BC9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F7DA-0027-4312-AC84-776208D4D5D1}" type="pres">
      <dgm:prSet presAssocID="{178C6768-DE01-40DC-8841-820FE389BC93}" presName="descendantText" presStyleLbl="alignAcc1" presStyleIdx="2" presStyleCnt="7" custLinFactNeighborX="382" custLinFactNeighborY="-1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1CEE9-1C0E-4023-8E30-1A5157282E92}" type="pres">
      <dgm:prSet presAssocID="{EFC773D6-01FE-403C-B1DB-9DCFF908EF97}" presName="sp" presStyleCnt="0"/>
      <dgm:spPr/>
    </dgm:pt>
    <dgm:pt modelId="{B1CF3EE5-0D39-4E49-9941-54657748E40C}" type="pres">
      <dgm:prSet presAssocID="{A185CE4C-A7B8-402C-80D2-B41D2699A5E4}" presName="composite" presStyleCnt="0"/>
      <dgm:spPr/>
    </dgm:pt>
    <dgm:pt modelId="{3A35FDEB-D835-4CA3-B722-C7F6A2D1F2C2}" type="pres">
      <dgm:prSet presAssocID="{A185CE4C-A7B8-402C-80D2-B41D2699A5E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48627-3FB5-4E95-9284-45CBA1E2E52F}" type="pres">
      <dgm:prSet presAssocID="{A185CE4C-A7B8-402C-80D2-B41D2699A5E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D7999-D2D2-43BC-8E98-61FB8110EB90}" type="pres">
      <dgm:prSet presAssocID="{51B5623B-3DA7-4A64-9B7D-FBDF69F6623E}" presName="sp" presStyleCnt="0"/>
      <dgm:spPr/>
    </dgm:pt>
    <dgm:pt modelId="{570E4A53-E763-49A0-98D8-3035C9766D52}" type="pres">
      <dgm:prSet presAssocID="{E4C59FBA-2C99-4CDF-AAF1-73BD21D55669}" presName="composite" presStyleCnt="0"/>
      <dgm:spPr/>
    </dgm:pt>
    <dgm:pt modelId="{C088603A-4DB2-4707-9EF2-77ECB59A8679}" type="pres">
      <dgm:prSet presAssocID="{E4C59FBA-2C99-4CDF-AAF1-73BD21D5566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B8D6B-FECE-453D-BD22-CD6427F16E1A}" type="pres">
      <dgm:prSet presAssocID="{E4C59FBA-2C99-4CDF-AAF1-73BD21D5566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06F73-5BA8-47AB-90C5-F5418D2F5957}" type="pres">
      <dgm:prSet presAssocID="{75550B10-87DC-4A07-AC7B-3D72B005592F}" presName="sp" presStyleCnt="0"/>
      <dgm:spPr/>
    </dgm:pt>
    <dgm:pt modelId="{99D6D3D7-EB8B-4371-BEE1-A15EF8673233}" type="pres">
      <dgm:prSet presAssocID="{A413F277-2966-490E-9D03-98C46BB7D520}" presName="composite" presStyleCnt="0"/>
      <dgm:spPr/>
    </dgm:pt>
    <dgm:pt modelId="{BB06E978-7C14-407F-8D10-FA1CF676A896}" type="pres">
      <dgm:prSet presAssocID="{A413F277-2966-490E-9D03-98C46BB7D52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906D5-5F87-4AEB-A39A-2B8F26FE9C28}" type="pres">
      <dgm:prSet presAssocID="{A413F277-2966-490E-9D03-98C46BB7D520}" presName="descendantText" presStyleLbl="alignAcc1" presStyleIdx="5" presStyleCnt="7" custScaleX="99440" custScaleY="144019" custLinFactNeighborX="524" custLinFactNeighborY="-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1B0C-345A-4452-A58B-D50F7B825A7F}" type="pres">
      <dgm:prSet presAssocID="{1DED69AB-386F-425A-B0E4-05C2547DA63F}" presName="sp" presStyleCnt="0"/>
      <dgm:spPr/>
    </dgm:pt>
    <dgm:pt modelId="{88A94939-7164-4FD1-8FE6-070FB30F9295}" type="pres">
      <dgm:prSet presAssocID="{5947D0F0-456E-455C-8268-FCE12D671EEF}" presName="composite" presStyleCnt="0"/>
      <dgm:spPr/>
    </dgm:pt>
    <dgm:pt modelId="{F3FB59C4-8BF8-47B4-8336-A16AFD534FBC}" type="pres">
      <dgm:prSet presAssocID="{5947D0F0-456E-455C-8268-FCE12D671EEF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A8F45-86FC-4025-B1C4-F2DAAE79A4B5}" type="pres">
      <dgm:prSet presAssocID="{5947D0F0-456E-455C-8268-FCE12D671EEF}" presName="descendantText" presStyleLbl="alignAcc1" presStyleIdx="6" presStyleCnt="7" custScaleX="99393" custScaleY="144057" custLinFactNeighborX="921" custLinFactNeighborY="5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144B1-B557-4AEF-B2A0-18A422F4946C}" srcId="{178C6768-DE01-40DC-8841-820FE389BC93}" destId="{0E3BACD2-804B-431C-AB6D-2A8850614876}" srcOrd="0" destOrd="0" parTransId="{16DBB93C-4363-4511-A649-30EEBEA1F341}" sibTransId="{394A5273-2721-45D3-8687-430805C097E2}"/>
    <dgm:cxn modelId="{45A5E7FE-5E36-4D35-A4D8-B9C554BC4777}" srcId="{DBEB84F4-F492-4699-ACF4-2035F64DFA6F}" destId="{A413F277-2966-490E-9D03-98C46BB7D520}" srcOrd="5" destOrd="0" parTransId="{15118333-BAE8-419C-B1E0-5F03D26D6226}" sibTransId="{1DED69AB-386F-425A-B0E4-05C2547DA63F}"/>
    <dgm:cxn modelId="{0D1A7CBE-30D9-4E9C-BFA7-EA66C9467E24}" type="presOf" srcId="{178C6768-DE01-40DC-8841-820FE389BC93}" destId="{39DED07A-627A-49DA-BBCC-9576A66917A2}" srcOrd="0" destOrd="0" presId="urn:microsoft.com/office/officeart/2005/8/layout/chevron2"/>
    <dgm:cxn modelId="{1078C72C-2C16-42FC-8A24-5F999D07BA65}" type="presOf" srcId="{A2BF505F-8C4B-4FEA-9F4A-36E6D139C043}" destId="{325A8F45-86FC-4025-B1C4-F2DAAE79A4B5}" srcOrd="0" destOrd="1" presId="urn:microsoft.com/office/officeart/2005/8/layout/chevron2"/>
    <dgm:cxn modelId="{F051D3FA-BB93-47F2-A6C3-B6FA8BAA64BE}" type="presOf" srcId="{1E1EAC2C-D5D1-4534-991C-06F151EF9D82}" destId="{5165AE42-DF7E-4779-8B9B-940C0DA0C8B9}" srcOrd="0" destOrd="0" presId="urn:microsoft.com/office/officeart/2005/8/layout/chevron2"/>
    <dgm:cxn modelId="{03C60A2D-AF90-45D6-9DF0-977ED67C2BDA}" type="presOf" srcId="{4E7D997E-3ECF-45AD-8FBA-D5D20486FDAF}" destId="{325A8F45-86FC-4025-B1C4-F2DAAE79A4B5}" srcOrd="0" destOrd="0" presId="urn:microsoft.com/office/officeart/2005/8/layout/chevron2"/>
    <dgm:cxn modelId="{4E0BDAD4-9895-4A36-A93B-0C457D9460D5}" srcId="{DBEB84F4-F492-4699-ACF4-2035F64DFA6F}" destId="{178C6768-DE01-40DC-8841-820FE389BC93}" srcOrd="2" destOrd="0" parTransId="{2D68173E-2086-4BC4-AB55-AA7B52FB63C8}" sibTransId="{EFC773D6-01FE-403C-B1DB-9DCFF908EF97}"/>
    <dgm:cxn modelId="{45D99D3C-4731-4EF9-B0F7-0AC816EF62D4}" srcId="{E4C59FBA-2C99-4CDF-AAF1-73BD21D55669}" destId="{0E1596F7-1D72-40D0-B52F-976D861E2B90}" srcOrd="0" destOrd="0" parTransId="{1534DBA7-C7A3-4A0B-B510-C77F8197FB79}" sibTransId="{89332074-7406-4178-A3A9-A530CC8345D3}"/>
    <dgm:cxn modelId="{33517B0F-5E51-412B-97EB-24E3D95D6C28}" srcId="{5947D0F0-456E-455C-8268-FCE12D671EEF}" destId="{A2BF505F-8C4B-4FEA-9F4A-36E6D139C043}" srcOrd="1" destOrd="0" parTransId="{5D90F706-B135-4773-8C6E-6A749F633E90}" sibTransId="{C78D3F5D-6CF9-4F2E-9E6E-5529315C7365}"/>
    <dgm:cxn modelId="{192435CF-6C2F-4A02-87DB-F16DADB02E29}" type="presOf" srcId="{5947D0F0-456E-455C-8268-FCE12D671EEF}" destId="{F3FB59C4-8BF8-47B4-8336-A16AFD534FBC}" srcOrd="0" destOrd="0" presId="urn:microsoft.com/office/officeart/2005/8/layout/chevron2"/>
    <dgm:cxn modelId="{B785EC7E-A392-4BA4-9CEB-534071959EAA}" srcId="{DBEB84F4-F492-4699-ACF4-2035F64DFA6F}" destId="{A185CE4C-A7B8-402C-80D2-B41D2699A5E4}" srcOrd="3" destOrd="0" parTransId="{A2FE2DDE-0B6A-48CE-B14B-BAA478F5C6C2}" sibTransId="{51B5623B-3DA7-4A64-9B7D-FBDF69F6623E}"/>
    <dgm:cxn modelId="{08C90B0C-C0D6-4871-9447-EA25FE22066C}" type="presOf" srcId="{0E1596F7-1D72-40D0-B52F-976D861E2B90}" destId="{623B8D6B-FECE-453D-BD22-CD6427F16E1A}" srcOrd="0" destOrd="0" presId="urn:microsoft.com/office/officeart/2005/8/layout/chevron2"/>
    <dgm:cxn modelId="{51B90BCA-3122-4175-A6EF-639E59FC2A2D}" srcId="{DBEB84F4-F492-4699-ACF4-2035F64DFA6F}" destId="{E4C59FBA-2C99-4CDF-AAF1-73BD21D55669}" srcOrd="4" destOrd="0" parTransId="{7CBB0D2D-2E76-4992-8198-EDE7DE27480C}" sibTransId="{75550B10-87DC-4A07-AC7B-3D72B005592F}"/>
    <dgm:cxn modelId="{0913500D-FD84-43FC-AE1F-2F2C72C67F1F}" type="presOf" srcId="{0E3BACD2-804B-431C-AB6D-2A8850614876}" destId="{B151F7DA-0027-4312-AC84-776208D4D5D1}" srcOrd="0" destOrd="0" presId="urn:microsoft.com/office/officeart/2005/8/layout/chevron2"/>
    <dgm:cxn modelId="{53DAA93B-C29D-4C64-8936-AC960D843745}" type="presOf" srcId="{7CB779A3-5838-47AE-B6A8-68C67ADC2F52}" destId="{014D94B3-2AD3-4F94-A2D1-40FCABF9E62C}" srcOrd="0" destOrd="0" presId="urn:microsoft.com/office/officeart/2005/8/layout/chevron2"/>
    <dgm:cxn modelId="{6C407A4C-EE10-4E89-9E9B-4D4715104150}" type="presOf" srcId="{DBEB84F4-F492-4699-ACF4-2035F64DFA6F}" destId="{BDBF2887-E283-4E4E-865E-5F153EF4B051}" srcOrd="0" destOrd="0" presId="urn:microsoft.com/office/officeart/2005/8/layout/chevron2"/>
    <dgm:cxn modelId="{5950205E-F675-45F4-ABBC-9CD884C77839}" srcId="{DBEB84F4-F492-4699-ACF4-2035F64DFA6F}" destId="{5947D0F0-456E-455C-8268-FCE12D671EEF}" srcOrd="6" destOrd="0" parTransId="{3C1048E8-07BD-408E-8D61-456117B87044}" sibTransId="{A91DDE78-147D-4CD4-ADC1-AEB82A844FFC}"/>
    <dgm:cxn modelId="{06294867-F13B-409F-97B5-E4B4B0783B9A}" srcId="{A413F277-2966-490E-9D03-98C46BB7D520}" destId="{EF737C50-738D-476A-A2A4-CB1A095D6FCA}" srcOrd="0" destOrd="0" parTransId="{53288849-23BA-4162-9E04-AC5D2830B98E}" sibTransId="{62543DD1-E141-410A-B1E4-28064489B90F}"/>
    <dgm:cxn modelId="{6223C346-9CE5-4AF9-9FDE-566CA818B3D8}" srcId="{399262F3-EF8F-4AEF-BDD7-D54A7141181F}" destId="{9CA61314-B34F-46DC-B8E6-1D1A9DD5290B}" srcOrd="0" destOrd="0" parTransId="{A1BD0D2E-7263-48F9-ADB2-5C831B8F0C84}" sibTransId="{896FB5EF-4025-4AF8-98E3-8DE9BA9ADC83}"/>
    <dgm:cxn modelId="{7736D744-0DB5-4501-9FEE-9A04ECE26E57}" type="presOf" srcId="{BF3F5BF9-3997-4EFD-A51C-FCB5CFAE1C1F}" destId="{36B48627-3FB5-4E95-9284-45CBA1E2E52F}" srcOrd="0" destOrd="0" presId="urn:microsoft.com/office/officeart/2005/8/layout/chevron2"/>
    <dgm:cxn modelId="{D66E0EFC-C597-4F8C-AEE4-AD61DB913919}" srcId="{1E1EAC2C-D5D1-4534-991C-06F151EF9D82}" destId="{7CB779A3-5838-47AE-B6A8-68C67ADC2F52}" srcOrd="0" destOrd="0" parTransId="{DCF1E8FD-FB93-4183-BCF8-B7AAF1B30F43}" sibTransId="{CDFEDC38-774B-4343-860D-7D2FFBF0C4F6}"/>
    <dgm:cxn modelId="{64648A9F-DFB1-43E6-AAE0-7D6F6D58139C}" srcId="{DBEB84F4-F492-4699-ACF4-2035F64DFA6F}" destId="{1E1EAC2C-D5D1-4534-991C-06F151EF9D82}" srcOrd="1" destOrd="0" parTransId="{41754859-049D-418C-AD8A-4742E4A861D7}" sibTransId="{FAF9C427-265A-49CE-A090-1F3B3622713E}"/>
    <dgm:cxn modelId="{6642B009-20FD-464C-8FB6-DCD2129982C7}" type="presOf" srcId="{399262F3-EF8F-4AEF-BDD7-D54A7141181F}" destId="{EE271677-77FC-4B9A-BF11-0B184A74C748}" srcOrd="0" destOrd="0" presId="urn:microsoft.com/office/officeart/2005/8/layout/chevron2"/>
    <dgm:cxn modelId="{DE3B5B4B-7603-43CF-8821-7D7F60B89C76}" type="presOf" srcId="{A185CE4C-A7B8-402C-80D2-B41D2699A5E4}" destId="{3A35FDEB-D835-4CA3-B722-C7F6A2D1F2C2}" srcOrd="0" destOrd="0" presId="urn:microsoft.com/office/officeart/2005/8/layout/chevron2"/>
    <dgm:cxn modelId="{03016664-250E-4B83-9C22-F5057DBD4F62}" type="presOf" srcId="{9CA61314-B34F-46DC-B8E6-1D1A9DD5290B}" destId="{7970FDEC-9763-4C0A-8F8F-6E4C9BE83C7B}" srcOrd="0" destOrd="0" presId="urn:microsoft.com/office/officeart/2005/8/layout/chevron2"/>
    <dgm:cxn modelId="{901450DA-4287-42E9-B4C3-A1E6DAB7B1AF}" srcId="{A185CE4C-A7B8-402C-80D2-B41D2699A5E4}" destId="{BF3F5BF9-3997-4EFD-A51C-FCB5CFAE1C1F}" srcOrd="0" destOrd="0" parTransId="{44A7F1A9-80CF-4765-839A-42B0FC6497CD}" sibTransId="{3797CB8E-499A-4499-A999-D47F72DD107B}"/>
    <dgm:cxn modelId="{2C56428E-0BA1-436E-8B21-EFAFC78D5F3D}" type="presOf" srcId="{A413F277-2966-490E-9D03-98C46BB7D520}" destId="{BB06E978-7C14-407F-8D10-FA1CF676A896}" srcOrd="0" destOrd="0" presId="urn:microsoft.com/office/officeart/2005/8/layout/chevron2"/>
    <dgm:cxn modelId="{9E3510CC-FE8C-4606-9546-2073ADADE715}" type="presOf" srcId="{E4C59FBA-2C99-4CDF-AAF1-73BD21D55669}" destId="{C088603A-4DB2-4707-9EF2-77ECB59A8679}" srcOrd="0" destOrd="0" presId="urn:microsoft.com/office/officeart/2005/8/layout/chevron2"/>
    <dgm:cxn modelId="{A5F2231F-823A-4D9F-84E1-6287730A4431}" srcId="{DBEB84F4-F492-4699-ACF4-2035F64DFA6F}" destId="{399262F3-EF8F-4AEF-BDD7-D54A7141181F}" srcOrd="0" destOrd="0" parTransId="{63A9C722-408C-43BA-86B5-06732FBB6F7F}" sibTransId="{4C120811-0C80-418A-A642-201717B76953}"/>
    <dgm:cxn modelId="{25DD4D9B-095F-4EDB-BB67-1E4908A9D184}" type="presOf" srcId="{EF737C50-738D-476A-A2A4-CB1A095D6FCA}" destId="{55E906D5-5F87-4AEB-A39A-2B8F26FE9C28}" srcOrd="0" destOrd="0" presId="urn:microsoft.com/office/officeart/2005/8/layout/chevron2"/>
    <dgm:cxn modelId="{457F318F-F110-43C6-9274-D9933AB95D53}" srcId="{5947D0F0-456E-455C-8268-FCE12D671EEF}" destId="{4E7D997E-3ECF-45AD-8FBA-D5D20486FDAF}" srcOrd="0" destOrd="0" parTransId="{5CB97A48-9F35-4E64-8686-95A1ACD7D4CC}" sibTransId="{618B61F4-4632-465E-8F9F-7F6A2171E56E}"/>
    <dgm:cxn modelId="{8A0A6EA5-FF3B-481C-9992-C111E8D358FA}" type="presParOf" srcId="{BDBF2887-E283-4E4E-865E-5F153EF4B051}" destId="{8A00A542-0AC3-4752-8998-A00FEA892AD3}" srcOrd="0" destOrd="0" presId="urn:microsoft.com/office/officeart/2005/8/layout/chevron2"/>
    <dgm:cxn modelId="{9CBD1301-3223-4111-ACBD-A8E93D6A920D}" type="presParOf" srcId="{8A00A542-0AC3-4752-8998-A00FEA892AD3}" destId="{EE271677-77FC-4B9A-BF11-0B184A74C748}" srcOrd="0" destOrd="0" presId="urn:microsoft.com/office/officeart/2005/8/layout/chevron2"/>
    <dgm:cxn modelId="{DB637CCE-96A6-47A4-94E1-7C2438410336}" type="presParOf" srcId="{8A00A542-0AC3-4752-8998-A00FEA892AD3}" destId="{7970FDEC-9763-4C0A-8F8F-6E4C9BE83C7B}" srcOrd="1" destOrd="0" presId="urn:microsoft.com/office/officeart/2005/8/layout/chevron2"/>
    <dgm:cxn modelId="{A04EE58E-4310-42EB-9FC5-CF817DC237D3}" type="presParOf" srcId="{BDBF2887-E283-4E4E-865E-5F153EF4B051}" destId="{B75E5270-50D2-4A41-8401-D3294E915538}" srcOrd="1" destOrd="0" presId="urn:microsoft.com/office/officeart/2005/8/layout/chevron2"/>
    <dgm:cxn modelId="{41B1DFFE-70F6-40EA-86A7-646BA4876360}" type="presParOf" srcId="{BDBF2887-E283-4E4E-865E-5F153EF4B051}" destId="{519B5DCB-5A6C-4A15-A315-E62C05D55CCF}" srcOrd="2" destOrd="0" presId="urn:microsoft.com/office/officeart/2005/8/layout/chevron2"/>
    <dgm:cxn modelId="{6C11ED5B-11C2-405A-8207-E77BB6FD9977}" type="presParOf" srcId="{519B5DCB-5A6C-4A15-A315-E62C05D55CCF}" destId="{5165AE42-DF7E-4779-8B9B-940C0DA0C8B9}" srcOrd="0" destOrd="0" presId="urn:microsoft.com/office/officeart/2005/8/layout/chevron2"/>
    <dgm:cxn modelId="{28D3C578-67EE-4FE0-92B0-10C1D4595BB6}" type="presParOf" srcId="{519B5DCB-5A6C-4A15-A315-E62C05D55CCF}" destId="{014D94B3-2AD3-4F94-A2D1-40FCABF9E62C}" srcOrd="1" destOrd="0" presId="urn:microsoft.com/office/officeart/2005/8/layout/chevron2"/>
    <dgm:cxn modelId="{1BAECBCE-F81D-454C-8BCF-E9996CAA2774}" type="presParOf" srcId="{BDBF2887-E283-4E4E-865E-5F153EF4B051}" destId="{896D4219-B5BD-40FB-82D0-B25D1C42FD49}" srcOrd="3" destOrd="0" presId="urn:microsoft.com/office/officeart/2005/8/layout/chevron2"/>
    <dgm:cxn modelId="{88E439B3-E83B-4BCB-A7B2-4F78E46DF6AB}" type="presParOf" srcId="{BDBF2887-E283-4E4E-865E-5F153EF4B051}" destId="{8F7DFCC2-D82E-44D6-8151-145C03BBA6B3}" srcOrd="4" destOrd="0" presId="urn:microsoft.com/office/officeart/2005/8/layout/chevron2"/>
    <dgm:cxn modelId="{0DF14DF3-0AB8-475D-B10A-6210F3C453FC}" type="presParOf" srcId="{8F7DFCC2-D82E-44D6-8151-145C03BBA6B3}" destId="{39DED07A-627A-49DA-BBCC-9576A66917A2}" srcOrd="0" destOrd="0" presId="urn:microsoft.com/office/officeart/2005/8/layout/chevron2"/>
    <dgm:cxn modelId="{71058BFD-2B9D-4E63-9830-9090CDE094DF}" type="presParOf" srcId="{8F7DFCC2-D82E-44D6-8151-145C03BBA6B3}" destId="{B151F7DA-0027-4312-AC84-776208D4D5D1}" srcOrd="1" destOrd="0" presId="urn:microsoft.com/office/officeart/2005/8/layout/chevron2"/>
    <dgm:cxn modelId="{63B45E72-6B82-4AD7-8D0F-CAA24890FBFC}" type="presParOf" srcId="{BDBF2887-E283-4E4E-865E-5F153EF4B051}" destId="{B041CEE9-1C0E-4023-8E30-1A5157282E92}" srcOrd="5" destOrd="0" presId="urn:microsoft.com/office/officeart/2005/8/layout/chevron2"/>
    <dgm:cxn modelId="{3419D934-B177-4D53-9DDE-DF815F11201D}" type="presParOf" srcId="{BDBF2887-E283-4E4E-865E-5F153EF4B051}" destId="{B1CF3EE5-0D39-4E49-9941-54657748E40C}" srcOrd="6" destOrd="0" presId="urn:microsoft.com/office/officeart/2005/8/layout/chevron2"/>
    <dgm:cxn modelId="{7E42ACD3-BA3A-4DDF-910F-4BF6D55C30B6}" type="presParOf" srcId="{B1CF3EE5-0D39-4E49-9941-54657748E40C}" destId="{3A35FDEB-D835-4CA3-B722-C7F6A2D1F2C2}" srcOrd="0" destOrd="0" presId="urn:microsoft.com/office/officeart/2005/8/layout/chevron2"/>
    <dgm:cxn modelId="{E5B04AA3-051B-4DDE-B295-22260DD774B1}" type="presParOf" srcId="{B1CF3EE5-0D39-4E49-9941-54657748E40C}" destId="{36B48627-3FB5-4E95-9284-45CBA1E2E52F}" srcOrd="1" destOrd="0" presId="urn:microsoft.com/office/officeart/2005/8/layout/chevron2"/>
    <dgm:cxn modelId="{72895543-037F-4F55-87EE-1277E2550B26}" type="presParOf" srcId="{BDBF2887-E283-4E4E-865E-5F153EF4B051}" destId="{C6AD7999-D2D2-43BC-8E98-61FB8110EB90}" srcOrd="7" destOrd="0" presId="urn:microsoft.com/office/officeart/2005/8/layout/chevron2"/>
    <dgm:cxn modelId="{6E3AA4F5-4D44-423D-9195-A210512C744E}" type="presParOf" srcId="{BDBF2887-E283-4E4E-865E-5F153EF4B051}" destId="{570E4A53-E763-49A0-98D8-3035C9766D52}" srcOrd="8" destOrd="0" presId="urn:microsoft.com/office/officeart/2005/8/layout/chevron2"/>
    <dgm:cxn modelId="{F69CCA63-26EE-4B0C-8F41-F3BBB67C69AF}" type="presParOf" srcId="{570E4A53-E763-49A0-98D8-3035C9766D52}" destId="{C088603A-4DB2-4707-9EF2-77ECB59A8679}" srcOrd="0" destOrd="0" presId="urn:microsoft.com/office/officeart/2005/8/layout/chevron2"/>
    <dgm:cxn modelId="{1A5549A1-7A16-4E33-AAE3-51E93773B054}" type="presParOf" srcId="{570E4A53-E763-49A0-98D8-3035C9766D52}" destId="{623B8D6B-FECE-453D-BD22-CD6427F16E1A}" srcOrd="1" destOrd="0" presId="urn:microsoft.com/office/officeart/2005/8/layout/chevron2"/>
    <dgm:cxn modelId="{30523A9B-02DB-44D4-B3E0-35353471A1FA}" type="presParOf" srcId="{BDBF2887-E283-4E4E-865E-5F153EF4B051}" destId="{A6D06F73-5BA8-47AB-90C5-F5418D2F5957}" srcOrd="9" destOrd="0" presId="urn:microsoft.com/office/officeart/2005/8/layout/chevron2"/>
    <dgm:cxn modelId="{8E4D55D0-FDB9-4FFE-ACB3-A0E782E89EB6}" type="presParOf" srcId="{BDBF2887-E283-4E4E-865E-5F153EF4B051}" destId="{99D6D3D7-EB8B-4371-BEE1-A15EF8673233}" srcOrd="10" destOrd="0" presId="urn:microsoft.com/office/officeart/2005/8/layout/chevron2"/>
    <dgm:cxn modelId="{2C8053AB-E68B-44F1-A334-06BE874402EB}" type="presParOf" srcId="{99D6D3D7-EB8B-4371-BEE1-A15EF8673233}" destId="{BB06E978-7C14-407F-8D10-FA1CF676A896}" srcOrd="0" destOrd="0" presId="urn:microsoft.com/office/officeart/2005/8/layout/chevron2"/>
    <dgm:cxn modelId="{F3C37F6E-085C-4E76-BDB5-636DDBDD81F6}" type="presParOf" srcId="{99D6D3D7-EB8B-4371-BEE1-A15EF8673233}" destId="{55E906D5-5F87-4AEB-A39A-2B8F26FE9C28}" srcOrd="1" destOrd="0" presId="urn:microsoft.com/office/officeart/2005/8/layout/chevron2"/>
    <dgm:cxn modelId="{1F869831-875E-4CC9-864F-40E0CB40E0E2}" type="presParOf" srcId="{BDBF2887-E283-4E4E-865E-5F153EF4B051}" destId="{5F991B0C-345A-4452-A58B-D50F7B825A7F}" srcOrd="11" destOrd="0" presId="urn:microsoft.com/office/officeart/2005/8/layout/chevron2"/>
    <dgm:cxn modelId="{87F28C74-013D-4EFD-A83E-D767D1511D16}" type="presParOf" srcId="{BDBF2887-E283-4E4E-865E-5F153EF4B051}" destId="{88A94939-7164-4FD1-8FE6-070FB30F9295}" srcOrd="12" destOrd="0" presId="urn:microsoft.com/office/officeart/2005/8/layout/chevron2"/>
    <dgm:cxn modelId="{B687CA57-F008-4AA6-A40C-A25F51B1ADB7}" type="presParOf" srcId="{88A94939-7164-4FD1-8FE6-070FB30F9295}" destId="{F3FB59C4-8BF8-47B4-8336-A16AFD534FBC}" srcOrd="0" destOrd="0" presId="urn:microsoft.com/office/officeart/2005/8/layout/chevron2"/>
    <dgm:cxn modelId="{328D42F1-C93B-4C56-B320-2B7455E50739}" type="presParOf" srcId="{88A94939-7164-4FD1-8FE6-070FB30F9295}" destId="{325A8F45-86FC-4025-B1C4-F2DAAE79A4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accent1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E0C0A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33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3399"/>
        </a:solidFill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chemeClr val="accent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chemeClr val="bg1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FF990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00B050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C6497136-D4E4-4A56-BB86-3D1E91D5893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C9CFB90-288E-435A-A0E2-B66CF5AE6470}" type="parTrans" cxnId="{173D936E-5DA5-4B56-BE74-49D99604F8FE}">
      <dgm:prSet/>
      <dgm:spPr/>
      <dgm:t>
        <a:bodyPr/>
        <a:lstStyle/>
        <a:p>
          <a:endParaRPr lang="ru-RU"/>
        </a:p>
      </dgm:t>
    </dgm:pt>
    <dgm:pt modelId="{3CFF0446-8A4D-4BCE-8FFE-8E96AF010499}" type="sibTrans" cxnId="{173D936E-5DA5-4B56-BE74-49D99604F8FE}">
      <dgm:prSet/>
      <dgm:spPr/>
      <dgm:t>
        <a:bodyPr/>
        <a:lstStyle/>
        <a:p>
          <a:endParaRPr lang="ru-RU"/>
        </a:p>
      </dgm:t>
    </dgm:pt>
    <dgm:pt modelId="{BC8E153F-2CE2-4EB4-9C36-CD34A2B586A3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8AF024A-04D4-4799-813F-B771D83F6376}" type="parTrans" cxnId="{C943A19F-66BD-47C4-9111-2C8D48A75A89}">
      <dgm:prSet/>
      <dgm:spPr/>
      <dgm:t>
        <a:bodyPr/>
        <a:lstStyle/>
        <a:p>
          <a:endParaRPr lang="ru-RU"/>
        </a:p>
      </dgm:t>
    </dgm:pt>
    <dgm:pt modelId="{93781863-1540-4788-BE1D-D2E513C72F00}" type="sibTrans" cxnId="{C943A19F-66BD-47C4-9111-2C8D48A75A89}">
      <dgm:prSet/>
      <dgm:spPr/>
      <dgm:t>
        <a:bodyPr/>
        <a:lstStyle/>
        <a:p>
          <a:endParaRPr lang="ru-RU"/>
        </a:p>
      </dgm:t>
    </dgm:pt>
    <dgm:pt modelId="{6CCB361F-5B2D-440C-9614-ACBEB3052CF7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5F8CDD1-CB7E-49C1-BDC5-ADEB6E5015F7}" type="parTrans" cxnId="{27F050FA-D175-4A12-9BE5-8B4993489FDA}">
      <dgm:prSet/>
      <dgm:spPr/>
      <dgm:t>
        <a:bodyPr/>
        <a:lstStyle/>
        <a:p>
          <a:endParaRPr lang="ru-RU"/>
        </a:p>
      </dgm:t>
    </dgm:pt>
    <dgm:pt modelId="{C4A26FE9-2187-4CFA-9E41-23460D108301}" type="sibTrans" cxnId="{27F050FA-D175-4A12-9BE5-8B4993489FDA}">
      <dgm:prSet/>
      <dgm:spPr/>
      <dgm:t>
        <a:bodyPr/>
        <a:lstStyle/>
        <a:p>
          <a:endParaRPr lang="ru-RU"/>
        </a:p>
      </dgm:t>
    </dgm:pt>
    <dgm:pt modelId="{806595E2-1BCD-46C1-AB66-BEA2311B2EA6}">
      <dgm:prSet phldrT="[Текст]" custRadScaleRad="91246" custRadScaleInc="94145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EE60309-A8E5-47A0-B7BC-F8E3E7A6593C}" type="parTrans" cxnId="{16DDED3D-2A31-4274-9379-5973371BF2F4}">
      <dgm:prSet/>
      <dgm:spPr/>
      <dgm:t>
        <a:bodyPr/>
        <a:lstStyle/>
        <a:p>
          <a:endParaRPr lang="ru-RU"/>
        </a:p>
      </dgm:t>
    </dgm:pt>
    <dgm:pt modelId="{64E70275-ED1D-4C42-8999-831DFCA68177}" type="sibTrans" cxnId="{16DDED3D-2A31-4274-9379-5973371BF2F4}">
      <dgm:prSet/>
      <dgm:spPr/>
      <dgm:t>
        <a:bodyPr/>
        <a:lstStyle/>
        <a:p>
          <a:endParaRPr lang="ru-RU"/>
        </a:p>
      </dgm:t>
    </dgm:pt>
    <dgm:pt modelId="{17E9B252-B5B6-4CB8-9DD9-36784EDA44C3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C4368A4-96E0-4FC9-99E8-47F0600C6FD6}" type="parTrans" cxnId="{2BA19AA3-D0E3-4B0C-8587-A5A07E31E41E}">
      <dgm:prSet/>
      <dgm:spPr/>
      <dgm:t>
        <a:bodyPr/>
        <a:lstStyle/>
        <a:p>
          <a:endParaRPr lang="ru-RU"/>
        </a:p>
      </dgm:t>
    </dgm:pt>
    <dgm:pt modelId="{82353D08-0E37-4D77-98C6-CC6144BA5081}" type="sibTrans" cxnId="{2BA19AA3-D0E3-4B0C-8587-A5A07E31E41E}">
      <dgm:prSet/>
      <dgm:spPr/>
      <dgm:t>
        <a:bodyPr/>
        <a:lstStyle/>
        <a:p>
          <a:endParaRPr lang="ru-RU"/>
        </a:p>
      </dgm:t>
    </dgm:pt>
    <dgm:pt modelId="{6DFE941B-7E2C-4E81-9BC2-32D60B11C27E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300628D-CCC9-422A-96FD-C8C18D844AB7}" type="parTrans" cxnId="{C57B8220-25AB-4648-A4F6-DF8D6C533D7E}">
      <dgm:prSet/>
      <dgm:spPr/>
      <dgm:t>
        <a:bodyPr/>
        <a:lstStyle/>
        <a:p>
          <a:endParaRPr lang="ru-RU"/>
        </a:p>
      </dgm:t>
    </dgm:pt>
    <dgm:pt modelId="{7F7E2758-724D-40C9-AEB8-2F8ABFACD812}" type="sibTrans" cxnId="{C57B8220-25AB-4648-A4F6-DF8D6C533D7E}">
      <dgm:prSet/>
      <dgm:spPr/>
      <dgm:t>
        <a:bodyPr/>
        <a:lstStyle/>
        <a:p>
          <a:endParaRPr lang="ru-RU"/>
        </a:p>
      </dgm:t>
    </dgm:pt>
    <dgm:pt modelId="{A00886FB-A3F2-4336-B88D-2CEDA7ECA9F4}">
      <dgm:prSet phldrT="[Текст]" custRadScaleRad="86843" custRadScaleInc="2117"/>
      <dgm:spPr>
        <a:solidFill>
          <a:srgbClr val="E0C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64C037F-BC42-4BE6-A525-272CD653B238}" type="parTrans" cxnId="{5B5469F7-FCEF-46E1-8AB5-2F232AA1C852}">
      <dgm:prSet/>
      <dgm:spPr/>
      <dgm:t>
        <a:bodyPr/>
        <a:lstStyle/>
        <a:p>
          <a:endParaRPr lang="ru-RU"/>
        </a:p>
      </dgm:t>
    </dgm:pt>
    <dgm:pt modelId="{B679E3F9-6454-4FBF-B2B0-FF1F5E83FD9C}" type="sibTrans" cxnId="{5B5469F7-FCEF-46E1-8AB5-2F232AA1C8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96850" custScaleY="186895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 custScaleX="92206" custScaleY="126734" custLinFactNeighborX="-7770" custLinFactNeighborY="70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 custRadScaleRad="98394" custRadScaleInc="-5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 custRadScaleRad="102428" custRadScaleInc="6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 custRadScaleRad="81684" custRadScaleInc="1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 custScaleY="99999" custRadScaleRad="84770" custRadScaleInc="18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 custRadScaleRad="83825" custRadScaleInc="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 custRadScaleRad="82899" custRadScaleInc="2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88044" custRadScaleInc="33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 custRadScaleRad="85656" custRadScaleInc="23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 custRadScaleRad="92087" custRadScaleInc="1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 custScaleX="100001" custScaleY="100004" custRadScaleRad="98460" custRadScaleInc="-1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C8831FBD-EA70-4592-930C-5E99C5C735C9}" type="presOf" srcId="{D78F1D4C-A2EF-4C56-940B-FB3F18A7298D}" destId="{EDA34655-9131-4731-957F-5382F53A0660}" srcOrd="0" destOrd="0" presId="urn:microsoft.com/office/officeart/2005/8/layout/radial5"/>
    <dgm:cxn modelId="{2DEE6766-35D2-4F89-A143-5E9CA93D2FC3}" type="presOf" srcId="{9F96D360-CB55-48DB-9778-BF90DCE1129E}" destId="{69EA0517-EDCB-4CEB-899F-D56DCF7B4404}" srcOrd="0" destOrd="0" presId="urn:microsoft.com/office/officeart/2005/8/layout/radial5"/>
    <dgm:cxn modelId="{07427C89-DDD4-4C9B-946A-1DDE10E3B2AE}" type="presOf" srcId="{9DEE7B50-C1CB-48D2-999B-DF1098A88396}" destId="{2F5553CB-2478-4421-B002-5FA728364A78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137ED742-17EF-4E7E-8163-EEED6BCD4072}" type="presOf" srcId="{66E51CD7-05D6-4658-BDAA-92C6F3E19708}" destId="{553B84E4-4A31-43DB-B3BF-8E8EF2B79F2D}" srcOrd="0" destOrd="0" presId="urn:microsoft.com/office/officeart/2005/8/layout/radial5"/>
    <dgm:cxn modelId="{1228ED46-685E-4B9C-8251-86B26E64AD8B}" type="presOf" srcId="{637E412C-91EE-486E-8354-15F2384BE3EA}" destId="{D8B200F5-4D07-49B2-A587-C2FE6CEC49F8}" srcOrd="0" destOrd="0" presId="urn:microsoft.com/office/officeart/2005/8/layout/radial5"/>
    <dgm:cxn modelId="{173D936E-5DA5-4B56-BE74-49D99604F8FE}" srcId="{6B4A9C71-5243-4375-98C7-BA189146832B}" destId="{C6497136-D4E4-4A56-BB86-3D1E91D58936}" srcOrd="1" destOrd="0" parTransId="{2C9CFB90-288E-435A-A0E2-B66CF5AE6470}" sibTransId="{3CFF0446-8A4D-4BCE-8FFE-8E96AF010499}"/>
    <dgm:cxn modelId="{27F050FA-D175-4A12-9BE5-8B4993489FDA}" srcId="{6B4A9C71-5243-4375-98C7-BA189146832B}" destId="{6CCB361F-5B2D-440C-9614-ACBEB3052CF7}" srcOrd="3" destOrd="0" parTransId="{B5F8CDD1-CB7E-49C1-BDC5-ADEB6E5015F7}" sibTransId="{C4A26FE9-2187-4CFA-9E41-23460D108301}"/>
    <dgm:cxn modelId="{B9C0CFCC-89B7-4F8C-A3F5-70639570D246}" type="presOf" srcId="{4B1A8440-411B-4A5D-AFC7-3583C59ADD0E}" destId="{73BC26A8-8D0F-45E6-9E3B-37EADD227262}" srcOrd="0" destOrd="0" presId="urn:microsoft.com/office/officeart/2005/8/layout/radial5"/>
    <dgm:cxn modelId="{9B976521-BE03-49AF-AF9F-B5801AB06232}" type="presOf" srcId="{62E153EB-408C-4CB3-B6CA-2A439518E14B}" destId="{83F11675-07D9-406F-853D-13FD28BBB805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55728E9-462A-44FA-ADAF-63940644B99F}" type="presOf" srcId="{9DEE7B50-C1CB-48D2-999B-DF1098A88396}" destId="{881BA4B6-6173-4BE7-ACB0-127409627ABA}" srcOrd="1" destOrd="0" presId="urn:microsoft.com/office/officeart/2005/8/layout/radial5"/>
    <dgm:cxn modelId="{B0C980BB-53ED-433A-8C65-6405954E463C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39FB4196-FF10-4CD6-BFA6-E870D48E70D3}" type="presOf" srcId="{A8FC0520-4E1C-47C9-9459-5A566E2A3269}" destId="{E7EAB10C-E176-4610-B2C6-BE8F83AD0F9B}" srcOrd="0" destOrd="0" presId="urn:microsoft.com/office/officeart/2005/8/layout/radial5"/>
    <dgm:cxn modelId="{1F9F2626-01A2-4D33-84C7-1D4ACAF4C3D0}" type="presOf" srcId="{D63A74EC-A1EC-4823-AB28-835C2DE63D58}" destId="{E2EC1D87-F728-458A-8AB1-7A3D78F9D25E}" srcOrd="0" destOrd="0" presId="urn:microsoft.com/office/officeart/2005/8/layout/radial5"/>
    <dgm:cxn modelId="{2AC5EC07-E2AA-4453-B6C6-9CD9E20DF9D0}" type="presOf" srcId="{BC4B6763-2F33-4CCB-B9CC-377BBD0F0800}" destId="{A0B7EB92-DF16-476D-BB87-6C0D26E26F61}" srcOrd="0" destOrd="0" presId="urn:microsoft.com/office/officeart/2005/8/layout/radial5"/>
    <dgm:cxn modelId="{5635B944-4D03-4C6F-9780-4DCB17C6D9A7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B36A1758-BC98-4223-8496-F3B885F561B1}" type="presOf" srcId="{D2A69AB7-A0A6-4501-95CD-2902A3384DE3}" destId="{FED909B6-8F19-4D98-AAC2-EBEEF4830C2B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CBED858F-D013-463D-BB68-BC33942BF99F}" type="presOf" srcId="{BC4B6763-2F33-4CCB-B9CC-377BBD0F0800}" destId="{E3A5A4EE-729B-477E-AEA8-7FC61FA6B941}" srcOrd="1" destOrd="0" presId="urn:microsoft.com/office/officeart/2005/8/layout/radial5"/>
    <dgm:cxn modelId="{CD110C15-DEA5-407D-8868-EF3781077D4D}" type="presOf" srcId="{C021BE46-16AF-4372-B2A0-67875E2C82CF}" destId="{DA660ED5-C4B7-4208-928A-B8DD66837486}" srcOrd="1" destOrd="0" presId="urn:microsoft.com/office/officeart/2005/8/layout/radial5"/>
    <dgm:cxn modelId="{9380CBA8-6DB2-410D-994C-1AE43E2786D0}" type="presOf" srcId="{6598F354-400C-439C-BDD5-729D663E252E}" destId="{F326903B-AF5C-41D9-A950-9DE60C069BDF}" srcOrd="1" destOrd="0" presId="urn:microsoft.com/office/officeart/2005/8/layout/radial5"/>
    <dgm:cxn modelId="{252CE79C-B8D2-40EB-A3ED-33B4EFCF1D9D}" type="presOf" srcId="{082CE592-953F-441B-B0C2-F864433A8493}" destId="{A0E222DD-64BD-4A89-BBB9-2B80D8318D4A}" srcOrd="0" destOrd="0" presId="urn:microsoft.com/office/officeart/2005/8/layout/radial5"/>
    <dgm:cxn modelId="{5B5469F7-FCEF-46E1-8AB5-2F232AA1C852}" srcId="{6B4A9C71-5243-4375-98C7-BA189146832B}" destId="{A00886FB-A3F2-4336-B88D-2CEDA7ECA9F4}" srcOrd="7" destOrd="0" parTransId="{364C037F-BC42-4BE6-A525-272CD653B238}" sibTransId="{B679E3F9-6454-4FBF-B2B0-FF1F5E83FD9C}"/>
    <dgm:cxn modelId="{30D1E150-7230-4E39-97D5-9269B2E95F7D}" type="presOf" srcId="{3BA0FA79-0F0A-4F39-8C6F-85BF113366C3}" destId="{E0AC84DD-2093-416F-85DE-E547FE520660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7BEC8F65-652F-4B7C-8716-9B5D5D0507DD}" type="presOf" srcId="{66E51CD7-05D6-4658-BDAA-92C6F3E19708}" destId="{C47D9E4B-AD47-4E79-B529-9B264E8F4F6B}" srcOrd="1" destOrd="0" presId="urn:microsoft.com/office/officeart/2005/8/layout/radial5"/>
    <dgm:cxn modelId="{5E2A739F-CD2A-499C-B4E4-4EFBC0D49E10}" type="presOf" srcId="{6F647F05-65E5-443B-9310-4AF895EEC1B0}" destId="{ED72E44C-8498-48F8-9652-E5DD6AC5818D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C943A19F-66BD-47C4-9111-2C8D48A75A89}" srcId="{6B4A9C71-5243-4375-98C7-BA189146832B}" destId="{BC8E153F-2CE2-4EB4-9C36-CD34A2B586A3}" srcOrd="2" destOrd="0" parTransId="{68AF024A-04D4-4799-813F-B771D83F6376}" sibTransId="{93781863-1540-4788-BE1D-D2E513C72F00}"/>
    <dgm:cxn modelId="{E370F4A0-345D-47CB-89E8-851DFF1BF634}" type="presOf" srcId="{6598F354-400C-439C-BDD5-729D663E252E}" destId="{FA950D33-9BD9-4D37-A533-789F5554AFB5}" srcOrd="0" destOrd="0" presId="urn:microsoft.com/office/officeart/2005/8/layout/radial5"/>
    <dgm:cxn modelId="{C57B8220-25AB-4648-A4F6-DF8D6C533D7E}" srcId="{6B4A9C71-5243-4375-98C7-BA189146832B}" destId="{6DFE941B-7E2C-4E81-9BC2-32D60B11C27E}" srcOrd="6" destOrd="0" parTransId="{C300628D-CCC9-422A-96FD-C8C18D844AB7}" sibTransId="{7F7E2758-724D-40C9-AEB8-2F8ABFACD812}"/>
    <dgm:cxn modelId="{DA51E2FC-A7B0-4E71-B71F-4FE1D02D3A52}" type="presOf" srcId="{08170AFC-8E89-4179-A96D-636AFFD8C3F3}" destId="{53D78D63-5F88-4163-9535-46A64127BD3A}" srcOrd="1" destOrd="0" presId="urn:microsoft.com/office/officeart/2005/8/layout/radial5"/>
    <dgm:cxn modelId="{E8928BF8-3BD8-4D81-8CBD-00766F263462}" type="presOf" srcId="{8D513BD1-7137-4BB2-A1F4-1B02EFB0F34F}" destId="{4731EA70-1FA8-49F5-A6BF-4AE9CB97C303}" srcOrd="0" destOrd="0" presId="urn:microsoft.com/office/officeart/2005/8/layout/radial5"/>
    <dgm:cxn modelId="{E4F2E050-AA9F-40F3-A9AF-FD010D0E14DC}" type="presOf" srcId="{AA0A2BD5-A368-4F17-8E9D-23F1FC377812}" destId="{EB1C3899-7B42-47CD-912B-DD035472498D}" srcOrd="0" destOrd="0" presId="urn:microsoft.com/office/officeart/2005/8/layout/radial5"/>
    <dgm:cxn modelId="{4C0E84EE-D9AB-4505-BFFD-0DD57A5EB06D}" type="presOf" srcId="{420BA717-63F2-4ED1-9193-BDF0AD7BC7EB}" destId="{FFE63D16-C443-42C8-BB30-4CA61876A647}" srcOrd="0" destOrd="0" presId="urn:microsoft.com/office/officeart/2005/8/layout/radial5"/>
    <dgm:cxn modelId="{16DDED3D-2A31-4274-9379-5973371BF2F4}" srcId="{6B4A9C71-5243-4375-98C7-BA189146832B}" destId="{806595E2-1BCD-46C1-AB66-BEA2311B2EA6}" srcOrd="4" destOrd="0" parTransId="{AEE60309-A8E5-47A0-B7BC-F8E3E7A6593C}" sibTransId="{64E70275-ED1D-4C42-8999-831DFCA68177}"/>
    <dgm:cxn modelId="{F1108DD6-951D-4BE9-83C1-783259559144}" type="presOf" srcId="{77DF95E1-3397-43CE-99EF-E82D1E9B2066}" destId="{4273F29E-B93C-44D6-A671-FCDC77ED9BA3}" srcOrd="1" destOrd="0" presId="urn:microsoft.com/office/officeart/2005/8/layout/radial5"/>
    <dgm:cxn modelId="{2BA19AA3-D0E3-4B0C-8587-A5A07E31E41E}" srcId="{6B4A9C71-5243-4375-98C7-BA189146832B}" destId="{17E9B252-B5B6-4CB8-9DD9-36784EDA44C3}" srcOrd="5" destOrd="0" parTransId="{8C4368A4-96E0-4FC9-99E8-47F0600C6FD6}" sibTransId="{82353D08-0E37-4D77-98C6-CC6144BA5081}"/>
    <dgm:cxn modelId="{F63902E2-1408-4D0B-AE50-8EAB006465D9}" type="presOf" srcId="{8D513BD1-7137-4BB2-A1F4-1B02EFB0F34F}" destId="{8D15C70B-27DC-4BC4-8B54-1A6B8CC1DBC1}" srcOrd="1" destOrd="0" presId="urn:microsoft.com/office/officeart/2005/8/layout/radial5"/>
    <dgm:cxn modelId="{00E2C61B-4514-46E4-AAA1-88541662878A}" type="presOf" srcId="{C021BE46-16AF-4372-B2A0-67875E2C82CF}" destId="{06F93DE9-E67A-4CE1-BC6B-5C458B1137B0}" srcOrd="0" destOrd="0" presId="urn:microsoft.com/office/officeart/2005/8/layout/radial5"/>
    <dgm:cxn modelId="{7BC55198-E32F-43B8-B58E-FA4331EF9993}" type="presOf" srcId="{082CE592-953F-441B-B0C2-F864433A8493}" destId="{839DF450-14DD-4280-9AEE-DA73938E9B9D}" srcOrd="1" destOrd="0" presId="urn:microsoft.com/office/officeart/2005/8/layout/radial5"/>
    <dgm:cxn modelId="{CEFB09F3-03C2-4E55-A2D4-039B48532D70}" type="presOf" srcId="{08170AFC-8E89-4179-A96D-636AFFD8C3F3}" destId="{DF27FC25-052B-426A-9E06-117E992234F6}" srcOrd="0" destOrd="0" presId="urn:microsoft.com/office/officeart/2005/8/layout/radial5"/>
    <dgm:cxn modelId="{F95A81F3-F424-430F-B8AA-CF4D932A4EE4}" type="presOf" srcId="{77DF95E1-3397-43CE-99EF-E82D1E9B2066}" destId="{7A035AEB-3A20-4DC3-9A60-032AB2743B03}" srcOrd="0" destOrd="0" presId="urn:microsoft.com/office/officeart/2005/8/layout/radial5"/>
    <dgm:cxn modelId="{62076D08-5953-4476-A77C-26F053D89443}" type="presParOf" srcId="{8B82EA68-B59A-424E-9756-C221A13DB47F}" destId="{ED72E44C-8498-48F8-9652-E5DD6AC5818D}" srcOrd="0" destOrd="0" presId="urn:microsoft.com/office/officeart/2005/8/layout/radial5"/>
    <dgm:cxn modelId="{40CE464E-5B7A-4AC4-B513-300091D10335}" type="presParOf" srcId="{8B82EA68-B59A-424E-9756-C221A13DB47F}" destId="{4731EA70-1FA8-49F5-A6BF-4AE9CB97C303}" srcOrd="1" destOrd="0" presId="urn:microsoft.com/office/officeart/2005/8/layout/radial5"/>
    <dgm:cxn modelId="{C4DDCC28-00C8-43A5-8BC1-9A1A0F066D8D}" type="presParOf" srcId="{4731EA70-1FA8-49F5-A6BF-4AE9CB97C303}" destId="{8D15C70B-27DC-4BC4-8B54-1A6B8CC1DBC1}" srcOrd="0" destOrd="0" presId="urn:microsoft.com/office/officeart/2005/8/layout/radial5"/>
    <dgm:cxn modelId="{4ADD0FA6-0C27-41D7-8757-E8725B78C1D3}" type="presParOf" srcId="{8B82EA68-B59A-424E-9756-C221A13DB47F}" destId="{E2EC1D87-F728-458A-8AB1-7A3D78F9D25E}" srcOrd="2" destOrd="0" presId="urn:microsoft.com/office/officeart/2005/8/layout/radial5"/>
    <dgm:cxn modelId="{B786BB27-4FFA-4EC6-AC79-8F3570DBCC5F}" type="presParOf" srcId="{8B82EA68-B59A-424E-9756-C221A13DB47F}" destId="{A0E222DD-64BD-4A89-BBB9-2B80D8318D4A}" srcOrd="3" destOrd="0" presId="urn:microsoft.com/office/officeart/2005/8/layout/radial5"/>
    <dgm:cxn modelId="{B8935B7A-21A7-4F5D-BF52-985364A16FD7}" type="presParOf" srcId="{A0E222DD-64BD-4A89-BBB9-2B80D8318D4A}" destId="{839DF450-14DD-4280-9AEE-DA73938E9B9D}" srcOrd="0" destOrd="0" presId="urn:microsoft.com/office/officeart/2005/8/layout/radial5"/>
    <dgm:cxn modelId="{B5E2230D-2CF7-43D0-875E-041687B1F216}" type="presParOf" srcId="{8B82EA68-B59A-424E-9756-C221A13DB47F}" destId="{73BC26A8-8D0F-45E6-9E3B-37EADD227262}" srcOrd="4" destOrd="0" presId="urn:microsoft.com/office/officeart/2005/8/layout/radial5"/>
    <dgm:cxn modelId="{2770A6BC-3F1D-4A1A-BAA7-B8F7F38AFA04}" type="presParOf" srcId="{8B82EA68-B59A-424E-9756-C221A13DB47F}" destId="{06F93DE9-E67A-4CE1-BC6B-5C458B1137B0}" srcOrd="5" destOrd="0" presId="urn:microsoft.com/office/officeart/2005/8/layout/radial5"/>
    <dgm:cxn modelId="{9A830259-A8BD-4AF1-B670-6DF82C99B9A1}" type="presParOf" srcId="{06F93DE9-E67A-4CE1-BC6B-5C458B1137B0}" destId="{DA660ED5-C4B7-4208-928A-B8DD66837486}" srcOrd="0" destOrd="0" presId="urn:microsoft.com/office/officeart/2005/8/layout/radial5"/>
    <dgm:cxn modelId="{EA967DD1-B020-41F7-BEA8-C4E041183E02}" type="presParOf" srcId="{8B82EA68-B59A-424E-9756-C221A13DB47F}" destId="{D8B200F5-4D07-49B2-A587-C2FE6CEC49F8}" srcOrd="6" destOrd="0" presId="urn:microsoft.com/office/officeart/2005/8/layout/radial5"/>
    <dgm:cxn modelId="{00CA05B3-CC00-4795-89E1-05963257E88F}" type="presParOf" srcId="{8B82EA68-B59A-424E-9756-C221A13DB47F}" destId="{E7EAB10C-E176-4610-B2C6-BE8F83AD0F9B}" srcOrd="7" destOrd="0" presId="urn:microsoft.com/office/officeart/2005/8/layout/radial5"/>
    <dgm:cxn modelId="{180CCCC0-0B63-4A8F-B36A-6D57FDA5960C}" type="presParOf" srcId="{E7EAB10C-E176-4610-B2C6-BE8F83AD0F9B}" destId="{47F0322C-5978-482D-A409-1280E22C6D82}" srcOrd="0" destOrd="0" presId="urn:microsoft.com/office/officeart/2005/8/layout/radial5"/>
    <dgm:cxn modelId="{167FBE04-4ED7-4A76-A53A-28755B46630D}" type="presParOf" srcId="{8B82EA68-B59A-424E-9756-C221A13DB47F}" destId="{FFE63D16-C443-42C8-BB30-4CA61876A647}" srcOrd="8" destOrd="0" presId="urn:microsoft.com/office/officeart/2005/8/layout/radial5"/>
    <dgm:cxn modelId="{C3CA2445-F8AE-4CBD-BCD5-D8E2F62508BE}" type="presParOf" srcId="{8B82EA68-B59A-424E-9756-C221A13DB47F}" destId="{FA950D33-9BD9-4D37-A533-789F5554AFB5}" srcOrd="9" destOrd="0" presId="urn:microsoft.com/office/officeart/2005/8/layout/radial5"/>
    <dgm:cxn modelId="{8A604C4E-1C23-41D2-825F-AADCC9ECD3D3}" type="presParOf" srcId="{FA950D33-9BD9-4D37-A533-789F5554AFB5}" destId="{F326903B-AF5C-41D9-A950-9DE60C069BDF}" srcOrd="0" destOrd="0" presId="urn:microsoft.com/office/officeart/2005/8/layout/radial5"/>
    <dgm:cxn modelId="{F50E2425-AEFB-4849-AC97-24240004EF6D}" type="presParOf" srcId="{8B82EA68-B59A-424E-9756-C221A13DB47F}" destId="{EB1C3899-7B42-47CD-912B-DD035472498D}" srcOrd="10" destOrd="0" presId="urn:microsoft.com/office/officeart/2005/8/layout/radial5"/>
    <dgm:cxn modelId="{8B6C962F-C31C-42AB-B63E-01CAE0560A11}" type="presParOf" srcId="{8B82EA68-B59A-424E-9756-C221A13DB47F}" destId="{2F5553CB-2478-4421-B002-5FA728364A78}" srcOrd="11" destOrd="0" presId="urn:microsoft.com/office/officeart/2005/8/layout/radial5"/>
    <dgm:cxn modelId="{CAF91A4B-1071-4DEF-B3CA-4E3206795601}" type="presParOf" srcId="{2F5553CB-2478-4421-B002-5FA728364A78}" destId="{881BA4B6-6173-4BE7-ACB0-127409627ABA}" srcOrd="0" destOrd="0" presId="urn:microsoft.com/office/officeart/2005/8/layout/radial5"/>
    <dgm:cxn modelId="{261C7BB6-2248-484E-A040-5248295AFA6E}" type="presParOf" srcId="{8B82EA68-B59A-424E-9756-C221A13DB47F}" destId="{FED909B6-8F19-4D98-AAC2-EBEEF4830C2B}" srcOrd="12" destOrd="0" presId="urn:microsoft.com/office/officeart/2005/8/layout/radial5"/>
    <dgm:cxn modelId="{2FEF46EE-A02B-4FB7-9CCD-62839B0B4A70}" type="presParOf" srcId="{8B82EA68-B59A-424E-9756-C221A13DB47F}" destId="{A0B7EB92-DF16-476D-BB87-6C0D26E26F61}" srcOrd="13" destOrd="0" presId="urn:microsoft.com/office/officeart/2005/8/layout/radial5"/>
    <dgm:cxn modelId="{C3CBF978-B17D-4051-9C9A-9E5C23D2038F}" type="presParOf" srcId="{A0B7EB92-DF16-476D-BB87-6C0D26E26F61}" destId="{E3A5A4EE-729B-477E-AEA8-7FC61FA6B941}" srcOrd="0" destOrd="0" presId="urn:microsoft.com/office/officeart/2005/8/layout/radial5"/>
    <dgm:cxn modelId="{003E9509-2E60-410B-B85F-7D611C3FC5D6}" type="presParOf" srcId="{8B82EA68-B59A-424E-9756-C221A13DB47F}" destId="{69EA0517-EDCB-4CEB-899F-D56DCF7B4404}" srcOrd="14" destOrd="0" presId="urn:microsoft.com/office/officeart/2005/8/layout/radial5"/>
    <dgm:cxn modelId="{A7C2EBC3-0855-4A36-8677-629A2D3CC4B6}" type="presParOf" srcId="{8B82EA68-B59A-424E-9756-C221A13DB47F}" destId="{7A035AEB-3A20-4DC3-9A60-032AB2743B03}" srcOrd="15" destOrd="0" presId="urn:microsoft.com/office/officeart/2005/8/layout/radial5"/>
    <dgm:cxn modelId="{291D8C76-B965-43AD-B7CE-25847BAE41A0}" type="presParOf" srcId="{7A035AEB-3A20-4DC3-9A60-032AB2743B03}" destId="{4273F29E-B93C-44D6-A671-FCDC77ED9BA3}" srcOrd="0" destOrd="0" presId="urn:microsoft.com/office/officeart/2005/8/layout/radial5"/>
    <dgm:cxn modelId="{8644D997-4830-470C-A0BF-CD04F27AC302}" type="presParOf" srcId="{8B82EA68-B59A-424E-9756-C221A13DB47F}" destId="{83F11675-07D9-406F-853D-13FD28BBB805}" srcOrd="16" destOrd="0" presId="urn:microsoft.com/office/officeart/2005/8/layout/radial5"/>
    <dgm:cxn modelId="{ACB733BD-C68A-4A4E-8B34-C61D35DE16A4}" type="presParOf" srcId="{8B82EA68-B59A-424E-9756-C221A13DB47F}" destId="{DF27FC25-052B-426A-9E06-117E992234F6}" srcOrd="17" destOrd="0" presId="urn:microsoft.com/office/officeart/2005/8/layout/radial5"/>
    <dgm:cxn modelId="{A7A491E0-0900-45A4-BD17-47A283334144}" type="presParOf" srcId="{DF27FC25-052B-426A-9E06-117E992234F6}" destId="{53D78D63-5F88-4163-9535-46A64127BD3A}" srcOrd="0" destOrd="0" presId="urn:microsoft.com/office/officeart/2005/8/layout/radial5"/>
    <dgm:cxn modelId="{5C7FF018-14A8-4F65-93FA-6B864AD5B533}" type="presParOf" srcId="{8B82EA68-B59A-424E-9756-C221A13DB47F}" destId="{EDA34655-9131-4731-957F-5382F53A0660}" srcOrd="18" destOrd="0" presId="urn:microsoft.com/office/officeart/2005/8/layout/radial5"/>
    <dgm:cxn modelId="{FC28494E-EAB2-4C89-8F2D-E32CAECCF235}" type="presParOf" srcId="{8B82EA68-B59A-424E-9756-C221A13DB47F}" destId="{553B84E4-4A31-43DB-B3BF-8E8EF2B79F2D}" srcOrd="19" destOrd="0" presId="urn:microsoft.com/office/officeart/2005/8/layout/radial5"/>
    <dgm:cxn modelId="{D7BBF1CD-6AF9-4817-A18B-882FCAAE91F4}" type="presParOf" srcId="{553B84E4-4A31-43DB-B3BF-8E8EF2B79F2D}" destId="{C47D9E4B-AD47-4E79-B529-9B264E8F4F6B}" srcOrd="0" destOrd="0" presId="urn:microsoft.com/office/officeart/2005/8/layout/radial5"/>
    <dgm:cxn modelId="{D21E2176-2090-4B33-899E-4A9C5F5663D7}" type="presParOf" srcId="{8B82EA68-B59A-424E-9756-C221A13DB47F}" destId="{E0AC84DD-2093-416F-85DE-E547FE520660}" srcOrd="20" destOrd="0" presId="urn:microsoft.com/office/officeart/2005/8/layout/radial5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71677-77FC-4B9A-BF11-0B184A74C748}">
      <dsp:nvSpPr>
        <dsp:cNvPr id="0" name=""/>
        <dsp:cNvSpPr/>
      </dsp:nvSpPr>
      <dsp:spPr>
        <a:xfrm rot="5400000">
          <a:off x="-102986" y="108337"/>
          <a:ext cx="686577" cy="48060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245652"/>
        <a:ext cx="480604" cy="205973"/>
      </dsp:txXfrm>
    </dsp:sp>
    <dsp:sp modelId="{7970FDEC-9763-4C0A-8F8F-6E4C9BE83C7B}">
      <dsp:nvSpPr>
        <dsp:cNvPr id="0" name=""/>
        <dsp:cNvSpPr/>
      </dsp:nvSpPr>
      <dsp:spPr>
        <a:xfrm rot="5400000">
          <a:off x="4103656" y="-3617701"/>
          <a:ext cx="446509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проекта бюджета</a:t>
          </a:r>
        </a:p>
      </dsp:txBody>
      <dsp:txXfrm rot="-5400000">
        <a:off x="480604" y="27148"/>
        <a:ext cx="7670817" cy="402915"/>
      </dsp:txXfrm>
    </dsp:sp>
    <dsp:sp modelId="{5165AE42-DF7E-4779-8B9B-940C0DA0C8B9}">
      <dsp:nvSpPr>
        <dsp:cNvPr id="0" name=""/>
        <dsp:cNvSpPr/>
      </dsp:nvSpPr>
      <dsp:spPr>
        <a:xfrm rot="5400000">
          <a:off x="-102986" y="713648"/>
          <a:ext cx="686577" cy="480604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850963"/>
        <a:ext cx="480604" cy="205973"/>
      </dsp:txXfrm>
    </dsp:sp>
    <dsp:sp modelId="{014D94B3-2AD3-4F94-A2D1-40FCABF9E62C}">
      <dsp:nvSpPr>
        <dsp:cNvPr id="0" name=""/>
        <dsp:cNvSpPr/>
      </dsp:nvSpPr>
      <dsp:spPr>
        <a:xfrm rot="5400000">
          <a:off x="4103773" y="-2985428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Рассмотрение и утверждение бюджета</a:t>
          </a:r>
        </a:p>
      </dsp:txBody>
      <dsp:txXfrm rot="-5400000">
        <a:off x="480604" y="659526"/>
        <a:ext cx="7670829" cy="402705"/>
      </dsp:txXfrm>
    </dsp:sp>
    <dsp:sp modelId="{39DED07A-627A-49DA-BBCC-9576A66917A2}">
      <dsp:nvSpPr>
        <dsp:cNvPr id="0" name=""/>
        <dsp:cNvSpPr/>
      </dsp:nvSpPr>
      <dsp:spPr>
        <a:xfrm rot="5400000">
          <a:off x="-102986" y="1318958"/>
          <a:ext cx="686577" cy="480604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1456273"/>
        <a:ext cx="480604" cy="205973"/>
      </dsp:txXfrm>
    </dsp:sp>
    <dsp:sp modelId="{B151F7DA-0027-4312-AC84-776208D4D5D1}">
      <dsp:nvSpPr>
        <dsp:cNvPr id="0" name=""/>
        <dsp:cNvSpPr/>
      </dsp:nvSpPr>
      <dsp:spPr>
        <a:xfrm rot="5400000">
          <a:off x="4103773" y="-2412811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бюджета</a:t>
          </a:r>
        </a:p>
      </dsp:txBody>
      <dsp:txXfrm rot="-5400000">
        <a:off x="480604" y="1232143"/>
        <a:ext cx="7670829" cy="402705"/>
      </dsp:txXfrm>
    </dsp:sp>
    <dsp:sp modelId="{3A35FDEB-D835-4CA3-B722-C7F6A2D1F2C2}">
      <dsp:nvSpPr>
        <dsp:cNvPr id="0" name=""/>
        <dsp:cNvSpPr/>
      </dsp:nvSpPr>
      <dsp:spPr>
        <a:xfrm rot="5400000">
          <a:off x="-102986" y="1924269"/>
          <a:ext cx="686577" cy="48060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2061584"/>
        <a:ext cx="480604" cy="205973"/>
      </dsp:txXfrm>
    </dsp:sp>
    <dsp:sp modelId="{36B48627-3FB5-4E95-9284-45CBA1E2E52F}">
      <dsp:nvSpPr>
        <dsp:cNvPr id="0" name=""/>
        <dsp:cNvSpPr/>
      </dsp:nvSpPr>
      <dsp:spPr>
        <a:xfrm rot="5400000">
          <a:off x="4103773" y="-1801886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Составление, внешняя проверка, рассмотрение и утверждение бюджетной отчетности</a:t>
          </a:r>
        </a:p>
      </dsp:txBody>
      <dsp:txXfrm rot="-5400000">
        <a:off x="480604" y="1843068"/>
        <a:ext cx="7670829" cy="402705"/>
      </dsp:txXfrm>
    </dsp:sp>
    <dsp:sp modelId="{C088603A-4DB2-4707-9EF2-77ECB59A8679}">
      <dsp:nvSpPr>
        <dsp:cNvPr id="0" name=""/>
        <dsp:cNvSpPr/>
      </dsp:nvSpPr>
      <dsp:spPr>
        <a:xfrm rot="5400000">
          <a:off x="-102986" y="2529580"/>
          <a:ext cx="686577" cy="4806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2666895"/>
        <a:ext cx="480604" cy="205973"/>
      </dsp:txXfrm>
    </dsp:sp>
    <dsp:sp modelId="{623B8D6B-FECE-453D-BD22-CD6427F16E1A}">
      <dsp:nvSpPr>
        <dsp:cNvPr id="0" name=""/>
        <dsp:cNvSpPr/>
      </dsp:nvSpPr>
      <dsp:spPr>
        <a:xfrm rot="5400000">
          <a:off x="4103773" y="-1196576"/>
          <a:ext cx="446275" cy="7692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Осуществление муниципального финансового контроля</a:t>
          </a:r>
        </a:p>
      </dsp:txBody>
      <dsp:txXfrm rot="-5400000">
        <a:off x="480604" y="2448378"/>
        <a:ext cx="7670829" cy="402705"/>
      </dsp:txXfrm>
    </dsp:sp>
    <dsp:sp modelId="{BB06E978-7C14-407F-8D10-FA1CF676A896}">
      <dsp:nvSpPr>
        <dsp:cNvPr id="0" name=""/>
        <dsp:cNvSpPr/>
      </dsp:nvSpPr>
      <dsp:spPr>
        <a:xfrm rot="5400000">
          <a:off x="-102986" y="3233113"/>
          <a:ext cx="686577" cy="48060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1" y="3370428"/>
        <a:ext cx="480604" cy="205973"/>
      </dsp:txXfrm>
    </dsp:sp>
    <dsp:sp modelId="{55E906D5-5F87-4AEB-A39A-2B8F26FE9C28}">
      <dsp:nvSpPr>
        <dsp:cNvPr id="0" name=""/>
        <dsp:cNvSpPr/>
      </dsp:nvSpPr>
      <dsp:spPr>
        <a:xfrm rot="5400000">
          <a:off x="4027090" y="-486730"/>
          <a:ext cx="642721" cy="7649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прогноза социально экономического развития на очередной финансовый год и плановый период</a:t>
          </a:r>
        </a:p>
      </dsp:txBody>
      <dsp:txXfrm rot="-5400000">
        <a:off x="523683" y="3048052"/>
        <a:ext cx="7618161" cy="579971"/>
      </dsp:txXfrm>
    </dsp:sp>
    <dsp:sp modelId="{F3FB59C4-8BF8-47B4-8336-A16AFD534FBC}">
      <dsp:nvSpPr>
        <dsp:cNvPr id="0" name=""/>
        <dsp:cNvSpPr/>
      </dsp:nvSpPr>
      <dsp:spPr>
        <a:xfrm rot="5400000">
          <a:off x="-102986" y="3936732"/>
          <a:ext cx="686577" cy="48060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4074047"/>
        <a:ext cx="480604" cy="205973"/>
      </dsp:txXfrm>
    </dsp:sp>
    <dsp:sp modelId="{325A8F45-86FC-4025-B1C4-F2DAAE79A4B5}">
      <dsp:nvSpPr>
        <dsp:cNvPr id="0" name=""/>
        <dsp:cNvSpPr/>
      </dsp:nvSpPr>
      <dsp:spPr>
        <a:xfrm rot="5400000">
          <a:off x="4028813" y="256250"/>
          <a:ext cx="642890" cy="76459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документов и материалов, необходимых для формирования бюджета</a:t>
          </a:r>
        </a:p>
      </dsp:txBody>
      <dsp:txXfrm rot="-5400000">
        <a:off x="527299" y="3789148"/>
        <a:ext cx="7614537" cy="58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0.55122</cdr:x>
      <cdr:y>0.62839</cdr:y>
    </cdr:from>
    <cdr:to>
      <cdr:x>0.6795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1674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0.0992</cdr:x>
      <cdr:y>0.82202</cdr:y>
    </cdr:from>
    <cdr:to>
      <cdr:x>0.23613</cdr:x>
      <cdr:y>0.92507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8204" y="4000529"/>
          <a:ext cx="1129365" cy="5015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факт</a:t>
          </a:r>
        </a:p>
      </cdr:txBody>
    </cdr:sp>
  </cdr:relSizeAnchor>
  <cdr:relSizeAnchor xmlns:cdr="http://schemas.openxmlformats.org/drawingml/2006/chartDrawing">
    <cdr:from>
      <cdr:x>0.25511</cdr:x>
      <cdr:y>0.82202</cdr:y>
    </cdr:from>
    <cdr:to>
      <cdr:x>0.40064</cdr:x>
      <cdr:y>0.92508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4088" y="4000529"/>
          <a:ext cx="1200296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0.42834</cdr:x>
      <cdr:y>0.82202</cdr:y>
    </cdr:from>
    <cdr:to>
      <cdr:x>0.56528</cdr:x>
      <cdr:y>0.92508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532848" y="4000529"/>
          <a:ext cx="1129448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0.60157</cdr:x>
      <cdr:y>0.82202</cdr:y>
    </cdr:from>
    <cdr:to>
      <cdr:x>0.7385</cdr:x>
      <cdr:y>0.92508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961608" y="4000529"/>
          <a:ext cx="1129365" cy="5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2024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0.76614</cdr:x>
      <cdr:y>0.82202</cdr:y>
    </cdr:from>
    <cdr:to>
      <cdr:x>0.90307</cdr:x>
      <cdr:y>0.92507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18930" y="4000529"/>
          <a:ext cx="1129365" cy="5015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 год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</a:t>
          </a:r>
        </a:p>
      </cdr:txBody>
    </cdr:sp>
  </cdr:relSizeAnchor>
  <cdr:relSizeAnchor xmlns:cdr="http://schemas.openxmlformats.org/drawingml/2006/chartDrawing">
    <cdr:from>
      <cdr:x>0.125</cdr:x>
      <cdr:y>0.34842</cdr:y>
    </cdr:from>
    <cdr:to>
      <cdr:x>0.1875</cdr:x>
      <cdr:y>0.70134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flipH="1">
          <a:off x="1029894" y="1723813"/>
          <a:ext cx="514947" cy="1746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1 531 350,2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</a:t>
          </a:r>
          <a:r>
            <a:rPr lang="ru-RU" sz="1600" dirty="0">
              <a:solidFill>
                <a:schemeClr val="tx1"/>
              </a:solidFill>
              <a:latin typeface="Bookman Old Style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0.28976</cdr:x>
      <cdr:y>0.35229</cdr:y>
    </cdr:from>
    <cdr:to>
      <cdr:x>0.36789</cdr:x>
      <cdr:y>0.66539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389840" y="1714513"/>
          <a:ext cx="644398" cy="1523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1 715 799,5 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0.47165</cdr:x>
      <cdr:y>0.35229</cdr:y>
    </cdr:from>
    <cdr:to>
      <cdr:x>0.53415</cdr:x>
      <cdr:y>0.65286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890038" y="1714513"/>
          <a:ext cx="515484" cy="1462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1 605 507,4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0.63622</cdr:x>
      <cdr:y>0.35229</cdr:y>
    </cdr:from>
    <cdr:to>
      <cdr:x>0.69872</cdr:x>
      <cdr:y>0.64587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 flipH="1">
          <a:off x="5247360" y="1714513"/>
          <a:ext cx="515485" cy="1428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1 472 902,6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0.80079</cdr:x>
      <cdr:y>0.38165</cdr:y>
    </cdr:from>
    <cdr:to>
      <cdr:x>0.86329</cdr:x>
      <cdr:y>0.6697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604682" y="1857389"/>
          <a:ext cx="515484" cy="1401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vert27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1 428 472,7</a:t>
          </a:r>
        </a:p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Bookman Old Style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0.14764</cdr:x>
      <cdr:y>0.05729</cdr:y>
    </cdr:from>
    <cdr:to>
      <cdr:x>0.32733</cdr:x>
      <cdr:y>0.1778</cdr:y>
    </cdr:to>
    <cdr:sp macro="" textlink="">
      <cdr:nvSpPr>
        <cdr:cNvPr id="12" name="Выгнутая вверх стрелка 11"/>
        <cdr:cNvSpPr/>
      </cdr:nvSpPr>
      <cdr:spPr>
        <a:xfrm xmlns:a="http://schemas.openxmlformats.org/drawingml/2006/main" rot="20940367">
          <a:off x="1217717" y="278811"/>
          <a:ext cx="1482039" cy="586488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5125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0.31574</cdr:x>
      <cdr:y>0.01468</cdr:y>
    </cdr:from>
    <cdr:to>
      <cdr:x>0.50629</cdr:x>
      <cdr:y>0.16147</cdr:y>
    </cdr:to>
    <cdr:sp macro="" textlink="">
      <cdr:nvSpPr>
        <cdr:cNvPr id="13" name="Выгнутая вверх стрелка 12"/>
        <cdr:cNvSpPr/>
      </cdr:nvSpPr>
      <cdr:spPr>
        <a:xfrm xmlns:a="http://schemas.openxmlformats.org/drawingml/2006/main">
          <a:off x="2604154" y="71439"/>
          <a:ext cx="1571636" cy="714380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38023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0.51753</cdr:x>
      <cdr:y>0.06798</cdr:y>
    </cdr:from>
    <cdr:to>
      <cdr:x>0.69736</cdr:x>
      <cdr:y>0.2185</cdr:y>
    </cdr:to>
    <cdr:sp macro="" textlink="">
      <cdr:nvSpPr>
        <cdr:cNvPr id="14" name="Выгнутая вверх стрелка 13"/>
        <cdr:cNvSpPr/>
      </cdr:nvSpPr>
      <cdr:spPr>
        <a:xfrm xmlns:a="http://schemas.openxmlformats.org/drawingml/2006/main" rot="212429">
          <a:off x="4268431" y="330851"/>
          <a:ext cx="1483194" cy="732539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0.69685</cdr:x>
      <cdr:y>0.07339</cdr:y>
    </cdr:from>
    <cdr:to>
      <cdr:x>0.86992</cdr:x>
      <cdr:y>0.2362</cdr:y>
    </cdr:to>
    <cdr:sp macro="" textlink="">
      <cdr:nvSpPr>
        <cdr:cNvPr id="15" name="Выгнутая вверх стрелка 14"/>
        <cdr:cNvSpPr/>
      </cdr:nvSpPr>
      <cdr:spPr>
        <a:xfrm xmlns:a="http://schemas.openxmlformats.org/drawingml/2006/main">
          <a:off x="5747426" y="357191"/>
          <a:ext cx="1427439" cy="792351"/>
        </a:xfrm>
        <a:prstGeom xmlns:a="http://schemas.openxmlformats.org/drawingml/2006/main" prst="curvedDownArrow">
          <a:avLst>
            <a:gd name="adj1" fmla="val 25000"/>
            <a:gd name="adj2" fmla="val 50000"/>
            <a:gd name="adj3" fmla="val 25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0.15625</cdr:x>
      <cdr:y>0.10019</cdr:y>
    </cdr:from>
    <cdr:to>
      <cdr:x>0.30972</cdr:x>
      <cdr:y>0.15029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 rot="10800000" flipV="1">
          <a:off x="1428728" y="571504"/>
          <a:ext cx="1403330" cy="2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+ 184 449,3</a:t>
          </a:r>
        </a:p>
      </cdr:txBody>
    </cdr:sp>
  </cdr:relSizeAnchor>
  <cdr:relSizeAnchor xmlns:cdr="http://schemas.openxmlformats.org/drawingml/2006/chartDrawing">
    <cdr:from>
      <cdr:x>0.34173</cdr:x>
      <cdr:y>0.10275</cdr:y>
    </cdr:from>
    <cdr:to>
      <cdr:x>0.48236</cdr:x>
      <cdr:y>0.15284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10800000" flipV="1">
          <a:off x="2818468" y="500067"/>
          <a:ext cx="1159882" cy="243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- 110 292,1</a:t>
          </a:r>
        </a:p>
      </cdr:txBody>
    </cdr:sp>
  </cdr:relSizeAnchor>
  <cdr:relSizeAnchor xmlns:cdr="http://schemas.openxmlformats.org/drawingml/2006/chartDrawing">
    <cdr:from>
      <cdr:x>0.53228</cdr:x>
      <cdr:y>0.11743</cdr:y>
    </cdr:from>
    <cdr:to>
      <cdr:x>0.67037</cdr:x>
      <cdr:y>0.1705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4390104" y="571505"/>
          <a:ext cx="1138933" cy="258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500" b="1" i="1" dirty="0">
              <a:solidFill>
                <a:schemeClr val="tx1"/>
              </a:solidFill>
            </a:rPr>
            <a:t>- 132 604,8</a:t>
          </a:r>
        </a:p>
      </cdr:txBody>
    </cdr:sp>
  </cdr:relSizeAnchor>
  <cdr:relSizeAnchor xmlns:cdr="http://schemas.openxmlformats.org/drawingml/2006/chartDrawing">
    <cdr:from>
      <cdr:x>0.72283</cdr:x>
      <cdr:y>0.11743</cdr:y>
    </cdr:from>
    <cdr:to>
      <cdr:x>0.86093</cdr:x>
      <cdr:y>0.16147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5961740" y="571506"/>
          <a:ext cx="1139015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buFontTx/>
            <a:buChar char="-"/>
          </a:pPr>
          <a:r>
            <a:rPr lang="ru-RU" sz="1500" b="1" i="1" dirty="0">
              <a:solidFill>
                <a:schemeClr val="tx1"/>
              </a:solidFill>
            </a:rPr>
            <a:t>44 429,9</a:t>
          </a:r>
        </a:p>
        <a:p xmlns:a="http://schemas.openxmlformats.org/drawingml/2006/main">
          <a:pPr algn="ctr">
            <a:buFontTx/>
            <a:buChar char="-"/>
          </a:pPr>
          <a:endParaRPr lang="ru-RU" sz="1400" i="1" dirty="0">
            <a:solidFill>
              <a:schemeClr val="tx1"/>
            </a:solidFill>
          </a:endParaRPr>
        </a:p>
        <a:p xmlns:a="http://schemas.openxmlformats.org/drawingml/2006/main">
          <a:pPr algn="ctr">
            <a:buFontTx/>
            <a:buChar char="-"/>
          </a:pPr>
          <a:endParaRPr lang="ru-RU" sz="1400" i="1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E6F5-DFF5-4682-9448-CB0CFA61742E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61E3-05FF-4B7D-973A-9FC4FC01D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22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2049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80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080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461E3-05FF-4B7D-973A-9FC4FC01DF29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х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55B13F-E5F8-44EC-BE7D-BF566CE6BA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55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375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23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24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25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5AEA40-70F1-4AF4-ACE8-1717B88EC45D}" type="slidenum">
              <a:rPr lang="ru-RU" sz="1200"/>
              <a:pPr algn="r"/>
              <a:t>26</a:t>
            </a:fld>
            <a:endParaRPr lang="ru-RU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15" y="4343510"/>
            <a:ext cx="5028771" cy="411428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54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96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96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69507-6469-496E-8415-AD5E5A832D6B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96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8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9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05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006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173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34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03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13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14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28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F7477-F084-42AD-B596-D706A2022652}" type="datetimeFigureOut">
              <a:rPr lang="de-DE"/>
              <a:pPr>
                <a:defRPr/>
              </a:pPr>
              <a:t>16.01.2023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5524-B8BF-4267-8837-37A386060E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2522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9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0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76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1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458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53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76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0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67C35-2251-4E4D-8404-96FFB03B5734}" type="datetimeFigureOut">
              <a:rPr lang="ru-RU" smtClean="0"/>
              <a:pPr/>
              <a:t>16.01.2023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9DC4-60BA-4978-B376-AFC61436A3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145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house.ru/text/category/srednij_zaraboto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7A3F9B0-C61E-4C60-847E-58C20F285CD3}"/>
              </a:ext>
            </a:extLst>
          </p:cNvPr>
          <p:cNvSpPr/>
          <p:nvPr/>
        </p:nvSpPr>
        <p:spPr>
          <a:xfrm>
            <a:off x="0" y="0"/>
            <a:ext cx="9144000" cy="67151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A62C24-D04B-48C3-AA2C-139B09BA2CCB}"/>
              </a:ext>
            </a:extLst>
          </p:cNvPr>
          <p:cNvSpPr/>
          <p:nvPr/>
        </p:nvSpPr>
        <p:spPr>
          <a:xfrm>
            <a:off x="1000100" y="1071546"/>
            <a:ext cx="7431214" cy="457203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6941840" cy="12288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Черемховское районное муниципальное образование 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66" y="2786058"/>
            <a:ext cx="6525938" cy="235745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b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2023 год и плановый период 2024 и 2025 годов</a:t>
            </a:r>
            <a:endParaRPr lang="ru-RU" sz="28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7677A69-23E8-4468-B0C1-F200BA6A0BB0}"/>
              </a:ext>
            </a:extLst>
          </p:cNvPr>
          <p:cNvSpPr/>
          <p:nvPr/>
        </p:nvSpPr>
        <p:spPr>
          <a:xfrm>
            <a:off x="357158" y="928670"/>
            <a:ext cx="8488800" cy="492922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64513" name="Picture 1" descr="C:\Users\Гайдук\Desktop\Flag_of_Cheremkhovsky_ray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500570"/>
            <a:ext cx="150019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561362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E22B7D9-A113-4A9C-0E4F-987C6A598C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8ADE789-6577-26CE-0013-38CC309B4F0B}"/>
              </a:ext>
            </a:extLst>
          </p:cNvPr>
          <p:cNvSpPr/>
          <p:nvPr/>
        </p:nvSpPr>
        <p:spPr>
          <a:xfrm>
            <a:off x="228600" y="167322"/>
            <a:ext cx="8701118" cy="11185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НА 2023 ГОД И ПЛАНОВЫЙ ПЕРИОД 2024 И 2025 ГОДОВ 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8C87B1-C935-9FF6-DE4E-A9E49E42DF3B}"/>
              </a:ext>
            </a:extLst>
          </p:cNvPr>
          <p:cNvSpPr/>
          <p:nvPr/>
        </p:nvSpPr>
        <p:spPr>
          <a:xfrm>
            <a:off x="735345" y="1354269"/>
            <a:ext cx="7912105" cy="527992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5" cy="5357850"/>
          </a:xfrm>
          <a:solidFill>
            <a:srgbClr val="E9F3F7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бюджетной политики при формировании бюджета Черемховского района на 2023-2025 годы являются: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закрепление положительных результатов, достигнутых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приоритетных направлений расходов бюджета района;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режима экономного и рационального использования средств бюджета;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безусловное исполнение принятых расходных обязательств;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условий, целей и порядков предоставления из областного бюджета субсидий, субвенций и иных межбюджетных трансфертов, имеющих целевое назначение; 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ресурсов при закупках товаров и услуг для муниципальных нужд;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механизмов контроля за соблюдением требований законодательства в сфере закупок и исполнением условий контрактов, соотнесение фактических расходов и нормативных затрат;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недопущение просроченной кредиторской задолженности;</a:t>
            </a:r>
          </a:p>
          <a:p>
            <a:pPr algn="just"/>
            <a:r>
              <a:rPr lang="ru-RU" sz="5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прозрачность и открытость бюджетного процесса, возможность участия граждан и общественных организаций в формировании местного бюджета.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69B3A8E-D0A8-54B7-18A5-FDAD9A089F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F1E1EFA-62D7-2C93-BD6C-10AF52A36B56}"/>
              </a:ext>
            </a:extLst>
          </p:cNvPr>
          <p:cNvSpPr/>
          <p:nvPr/>
        </p:nvSpPr>
        <p:spPr>
          <a:xfrm>
            <a:off x="233680" y="1290320"/>
            <a:ext cx="8706590" cy="542482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1751249"/>
              </p:ext>
            </p:extLst>
          </p:nvPr>
        </p:nvGraphicFramePr>
        <p:xfrm>
          <a:off x="457200" y="1357299"/>
          <a:ext cx="375761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233468675"/>
              </p:ext>
            </p:extLst>
          </p:nvPr>
        </p:nvGraphicFramePr>
        <p:xfrm>
          <a:off x="4735773" y="1357298"/>
          <a:ext cx="4122507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647206247"/>
              </p:ext>
            </p:extLst>
          </p:nvPr>
        </p:nvGraphicFramePr>
        <p:xfrm>
          <a:off x="357158" y="3786190"/>
          <a:ext cx="402057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82813935"/>
              </p:ext>
            </p:extLst>
          </p:nvPr>
        </p:nvGraphicFramePr>
        <p:xfrm>
          <a:off x="4570035" y="3777953"/>
          <a:ext cx="4320000" cy="309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FF78F6B-2E4D-DBC5-BEE3-462F394F4470}"/>
              </a:ext>
            </a:extLst>
          </p:cNvPr>
          <p:cNvSpPr/>
          <p:nvPr/>
        </p:nvSpPr>
        <p:spPr>
          <a:xfrm>
            <a:off x="285720" y="75639"/>
            <a:ext cx="8643998" cy="95410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BE1D2B-30AD-7AE6-F632-D4E4DE788E13}"/>
              </a:ext>
            </a:extLst>
          </p:cNvPr>
          <p:cNvSpPr txBox="1"/>
          <p:nvPr/>
        </p:nvSpPr>
        <p:spPr>
          <a:xfrm>
            <a:off x="457200" y="60224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СОЦИАЛЬНО-ЭКОНОМИЧЕСКОГО РАЗВИТИЯ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8A7A50-2CD5-F8BE-E406-B20362652BA8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B50CC43-5E98-D38C-2F3A-918F1EC44772}"/>
              </a:ext>
            </a:extLst>
          </p:cNvPr>
          <p:cNvSpPr/>
          <p:nvPr/>
        </p:nvSpPr>
        <p:spPr>
          <a:xfrm>
            <a:off x="285720" y="142852"/>
            <a:ext cx="8572560" cy="92869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857644-04E5-0A95-D039-A97A5B705AF4}"/>
              </a:ext>
            </a:extLst>
          </p:cNvPr>
          <p:cNvSpPr txBox="1"/>
          <p:nvPr/>
        </p:nvSpPr>
        <p:spPr>
          <a:xfrm>
            <a:off x="1142976" y="142852"/>
            <a:ext cx="72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  ОСНОВНЫХ  ХАРАКТЕРИСТИК  БЮДЖЕТА ЧЕРЕМХОВСКОГО  РАЙОННОГО  МУНИЦИПАЛЬНОГО ОБРАЗОВАНИЯ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B4B0C6A-E369-292D-ED9B-6BD63841F88C}"/>
              </a:ext>
            </a:extLst>
          </p:cNvPr>
          <p:cNvSpPr/>
          <p:nvPr/>
        </p:nvSpPr>
        <p:spPr>
          <a:xfrm>
            <a:off x="304799" y="1142986"/>
            <a:ext cx="8534399" cy="545436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3827513"/>
              </p:ext>
            </p:extLst>
          </p:nvPr>
        </p:nvGraphicFramePr>
        <p:xfrm>
          <a:off x="285720" y="1142987"/>
          <a:ext cx="8553480" cy="54543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33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25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b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b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20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1 419 240,3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1 519 886,3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1 664 903,3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590 387,0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554 540,0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510 191,6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139 461,7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164 707,7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176 016,1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174  832,6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198 342,2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209 288,9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27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Темпы роста налоговых и неналоговых доходов, %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1 279 778,5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1 355 178,6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1 488 887,2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415 554,4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356 197,8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300 902,6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1 428 295,4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1 506 967,2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1 704 851,1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1 605 507,4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1 481 971,4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1 447 548,5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Темпы роста расходов, %</a:t>
                      </a:r>
                      <a:endParaRPr lang="ru-RU" sz="1200" b="0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 / ПРОФИЦИТ (+)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-9 055,1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12 919,1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-39 947,8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-14 048,8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-14 875,7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-15 696,6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-22,7%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-7,5%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 ДОЛГ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048,8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924,5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44 621,1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4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муниципального долга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014E25E-AAA4-90F2-5FEB-AD7BCCD7BD0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5992860"/>
              </p:ext>
            </p:extLst>
          </p:nvPr>
        </p:nvGraphicFramePr>
        <p:xfrm>
          <a:off x="785786" y="1571612"/>
          <a:ext cx="807249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41B559A-8F0E-FF94-A0F6-259924F9E5DF}"/>
              </a:ext>
            </a:extLst>
          </p:cNvPr>
          <p:cNvSpPr/>
          <p:nvPr/>
        </p:nvSpPr>
        <p:spPr>
          <a:xfrm>
            <a:off x="785786" y="214290"/>
            <a:ext cx="7715304" cy="13728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26F5FE-1881-3E40-7967-F087C55FFAE8}"/>
              </a:ext>
            </a:extLst>
          </p:cNvPr>
          <p:cNvSpPr txBox="1"/>
          <p:nvPr/>
        </p:nvSpPr>
        <p:spPr>
          <a:xfrm>
            <a:off x="935595" y="177253"/>
            <a:ext cx="7272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 ХАРАКТЕРИСТИКИ  БЮДЖЕТА ЧЕРЕМХОВСКОГО  РАЙОННОГО  МУНИЦИПАЛЬНОГО ОБРАЗОВАНИЯ  2023-2025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гг. (млн. руб.)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AB22BC-9697-285F-5DF5-5978AD77016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387088"/>
              </p:ext>
            </p:extLst>
          </p:nvPr>
        </p:nvGraphicFramePr>
        <p:xfrm>
          <a:off x="419297" y="1856764"/>
          <a:ext cx="8244000" cy="450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2A8BB5-5CF7-3C9D-3094-2B243EA6F383}"/>
              </a:ext>
            </a:extLst>
          </p:cNvPr>
          <p:cNvSpPr/>
          <p:nvPr/>
        </p:nvSpPr>
        <p:spPr>
          <a:xfrm>
            <a:off x="683568" y="239636"/>
            <a:ext cx="7960397" cy="11176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ЧЕРЕМХОВСКОГО РАЙОННОГО МУНИЦИПАЛЬНОГО ОБРАЗОВАНИЯ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 2023-2025 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гг. (млн. руб.)</a:t>
            </a:r>
          </a:p>
        </p:txBody>
      </p:sp>
      <p:pic>
        <p:nvPicPr>
          <p:cNvPr id="10" name="Picture 2" descr="Государственный бюджет — понятие, цели, примеры">
            <a:extLst>
              <a:ext uri="{FF2B5EF4-FFF2-40B4-BE49-F238E27FC236}">
                <a16:creationId xmlns:a16="http://schemas.microsoft.com/office/drawing/2014/main" xmlns="" id="{172384A6-3BE9-2312-8C02-B33AC65D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6305" y="4797152"/>
            <a:ext cx="3261697" cy="17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6B77BF-4C89-B47B-8554-2EC52118B883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8504825"/>
              </p:ext>
            </p:extLst>
          </p:nvPr>
        </p:nvGraphicFramePr>
        <p:xfrm>
          <a:off x="214282" y="3929065"/>
          <a:ext cx="8786874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53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866"/>
                <a:gridCol w="960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1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1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34,25 %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110 503,9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118 782,3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126 623,7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852,0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144 948,6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0,0048 %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Упрощенная система налогообложения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51,217%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8 809,8 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10 238,2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14 161,8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14 728,3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15 317,4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 на вмененный доход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689,2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671,4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698,3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2 707,9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816,5</a:t>
                      </a:r>
                      <a:endParaRPr lang="ru-RU" sz="13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1 927,3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2 004,4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2 084,6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08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203,5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486885302"/>
              </p:ext>
            </p:extLst>
          </p:nvPr>
        </p:nvGraphicFramePr>
        <p:xfrm>
          <a:off x="785786" y="714356"/>
          <a:ext cx="7541718" cy="312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6538DC4-D896-EC76-AED9-E13B77D349F0}"/>
              </a:ext>
            </a:extLst>
          </p:cNvPr>
          <p:cNvSpPr/>
          <p:nvPr/>
        </p:nvSpPr>
        <p:spPr>
          <a:xfrm>
            <a:off x="713055" y="287510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НАЛОГОВЫЕ ДОХОДЫ, 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руб. </a:t>
            </a:r>
            <a:endParaRPr lang="ru-RU" sz="2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91D6BDC-AA5A-5282-3348-8AA7CD166688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9600540"/>
              </p:ext>
            </p:extLst>
          </p:nvPr>
        </p:nvGraphicFramePr>
        <p:xfrm>
          <a:off x="503238" y="3857629"/>
          <a:ext cx="8244002" cy="28355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82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814"/>
                <a:gridCol w="885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</a:t>
                      </a:r>
                    </a:p>
                    <a:p>
                      <a:pPr marL="0" algn="ctr" defTabSz="914400" rtl="0" eaLnBrk="1" latinLnBrk="0" hangingPunct="1"/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22 874,6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24 183,0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lang="ru-RU" sz="13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870,7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26 248,6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27 246,0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1 698,7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1 047,9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1 089,8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1 133,4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11 444,4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13 811,9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14 982,7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15 048,3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15 054,3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 материальных активов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2 654,2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3 619,7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1 579,0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1 629,0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1 745,6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426,1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448,9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471,8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94497082"/>
              </p:ext>
            </p:extLst>
          </p:nvPr>
        </p:nvGraphicFramePr>
        <p:xfrm>
          <a:off x="785786" y="785794"/>
          <a:ext cx="785818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6C9A599-B9B9-247E-7051-B9277A469567}"/>
              </a:ext>
            </a:extLst>
          </p:cNvPr>
          <p:cNvSpPr/>
          <p:nvPr/>
        </p:nvSpPr>
        <p:spPr>
          <a:xfrm>
            <a:off x="731817" y="324374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НЕНАЛОГОВЫЕ ДОХОДЫ,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 руб. 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EB82AD-9099-F115-841B-600B2A0CFE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4958465"/>
              </p:ext>
            </p:extLst>
          </p:nvPr>
        </p:nvGraphicFramePr>
        <p:xfrm>
          <a:off x="503238" y="4314843"/>
          <a:ext cx="8183562" cy="2423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28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54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(факт)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(оценка)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202 922,3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213 053,9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165 376,3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149 511,6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156 509,1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279 530,9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220 219,6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220 600,3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266 700,7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204 388,5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2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832 003,9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1 002 872,0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025 375,4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939 444,1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939 463,6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МБТ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41 890,8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45 870,9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4 182,4</a:t>
                      </a:r>
                      <a:endParaRPr lang="ru-RU" sz="13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521,4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2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МБТ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7 020,0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</a:t>
                      </a:r>
                    </a:p>
                  </a:txBody>
                  <a:tcP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остатков субсидий и субвенций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- 1 174,4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- 149,3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-30,0</a:t>
                      </a:r>
                    </a:p>
                  </a:txBody>
                  <a:tcPr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76732538"/>
              </p:ext>
            </p:extLst>
          </p:nvPr>
        </p:nvGraphicFramePr>
        <p:xfrm>
          <a:off x="550320" y="928670"/>
          <a:ext cx="8143932" cy="328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C57D61-538D-8CFA-598B-EA75E6020FF1}"/>
              </a:ext>
            </a:extLst>
          </p:cNvPr>
          <p:cNvSpPr/>
          <p:nvPr/>
        </p:nvSpPr>
        <p:spPr>
          <a:xfrm>
            <a:off x="500034" y="285729"/>
            <a:ext cx="8001056" cy="4286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ПОСТУПЛЕНИЯ, </a:t>
            </a: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29609CB-0B8C-19EA-881D-371286885E4E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035525385"/>
              </p:ext>
            </p:extLst>
          </p:nvPr>
        </p:nvGraphicFramePr>
        <p:xfrm>
          <a:off x="142845" y="1285860"/>
          <a:ext cx="8858312" cy="513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143116"/>
            <a:ext cx="714380" cy="57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6016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06" r="18102"/>
          <a:stretch>
            <a:fillRect/>
          </a:stretch>
        </p:blipFill>
        <p:spPr bwMode="auto">
          <a:xfrm>
            <a:off x="5286380" y="5000636"/>
            <a:ext cx="5794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500174"/>
            <a:ext cx="785818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3000372"/>
            <a:ext cx="617509" cy="492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253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3929066"/>
            <a:ext cx="642942" cy="6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75" descr="sz_logo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000240"/>
            <a:ext cx="5508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072198" y="5143512"/>
            <a:ext cx="2016224" cy="461336"/>
          </a:xfrm>
          <a:prstGeom prst="rect">
            <a:avLst/>
          </a:prstGeom>
          <a:solidFill>
            <a:srgbClr val="E9F3F7"/>
          </a:solidFill>
          <a:ln w="12700">
            <a:solidFill>
              <a:srgbClr val="FF3399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00100" y="5500702"/>
            <a:ext cx="2016224" cy="371923"/>
          </a:xfrm>
          <a:prstGeom prst="rect">
            <a:avLst/>
          </a:prstGeom>
          <a:solidFill>
            <a:srgbClr val="E9F3F7"/>
          </a:solidFill>
          <a:ln w="12700">
            <a:solidFill>
              <a:srgbClr val="FFFF00"/>
            </a:solidFill>
          </a:ln>
          <a:effectLst>
            <a:glow rad="177800">
              <a:srgbClr val="FFFF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14876" y="6000768"/>
            <a:ext cx="2016224" cy="330810"/>
          </a:xfrm>
          <a:prstGeom prst="rect">
            <a:avLst/>
          </a:prstGeom>
          <a:solidFill>
            <a:srgbClr val="E9F3F7"/>
          </a:solidFill>
          <a:ln w="12700">
            <a:solidFill>
              <a:srgbClr val="FF9900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14282" y="3000372"/>
            <a:ext cx="2006579" cy="506512"/>
          </a:xfrm>
          <a:prstGeom prst="rect">
            <a:avLst/>
          </a:prstGeom>
          <a:solidFill>
            <a:srgbClr val="E9F3F7"/>
          </a:solidFill>
          <a:ln w="127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1472" y="4071942"/>
            <a:ext cx="1692187" cy="461336"/>
          </a:xfrm>
          <a:prstGeom prst="rect">
            <a:avLst/>
          </a:prstGeom>
          <a:solidFill>
            <a:srgbClr val="E9F3F7"/>
          </a:solidFill>
          <a:ln w="12700">
            <a:solidFill>
              <a:schemeClr val="bg2">
                <a:lumMod val="20000"/>
                <a:lumOff val="8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29454" y="4000504"/>
            <a:ext cx="1800200" cy="672978"/>
          </a:xfrm>
          <a:prstGeom prst="rect">
            <a:avLst/>
          </a:prstGeom>
          <a:solidFill>
            <a:srgbClr val="E9F3F7"/>
          </a:solidFill>
          <a:ln w="12700">
            <a:solidFill>
              <a:srgbClr val="E0C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715140" y="2786058"/>
            <a:ext cx="1945388" cy="642942"/>
          </a:xfrm>
          <a:prstGeom prst="rect">
            <a:avLst/>
          </a:prstGeom>
          <a:solidFill>
            <a:srgbClr val="E9F3F7"/>
          </a:solidFill>
          <a:ln w="127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729426" y="1714488"/>
            <a:ext cx="2271730" cy="785818"/>
          </a:xfrm>
          <a:prstGeom prst="rect">
            <a:avLst/>
          </a:prstGeom>
          <a:solidFill>
            <a:srgbClr val="E9F3F7"/>
          </a:solidFill>
          <a:ln w="127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57290" y="1142984"/>
            <a:ext cx="2357454" cy="428628"/>
          </a:xfrm>
          <a:prstGeom prst="rect">
            <a:avLst/>
          </a:prstGeom>
          <a:solidFill>
            <a:srgbClr val="E9F3F7"/>
          </a:solidFill>
          <a:ln w="1270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57158" y="2000240"/>
            <a:ext cx="2386002" cy="461336"/>
          </a:xfrm>
          <a:prstGeom prst="rect">
            <a:avLst/>
          </a:prstGeom>
          <a:solidFill>
            <a:srgbClr val="E9F3F7"/>
          </a:solidFill>
          <a:ln w="12700">
            <a:solidFill>
              <a:schemeClr val="accent1">
                <a:lumMod val="90000"/>
              </a:schemeClr>
            </a:solidFill>
          </a:ln>
          <a:effectLst>
            <a:glow rad="88900">
              <a:schemeClr val="accent5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</a:p>
        </p:txBody>
      </p:sp>
      <p:pic>
        <p:nvPicPr>
          <p:cNvPr id="22571" name="Рисунок 23" descr="logo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5214950"/>
            <a:ext cx="6905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467544" y="1052736"/>
            <a:ext cx="8424936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0"/>
          <p:cNvGrpSpPr/>
          <p:nvPr/>
        </p:nvGrpSpPr>
        <p:grpSpPr>
          <a:xfrm>
            <a:off x="4643438" y="1643050"/>
            <a:ext cx="1000132" cy="984449"/>
            <a:chOff x="2428897" y="3214707"/>
            <a:chExt cx="984449" cy="984449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2" name="Овал 31"/>
            <p:cNvSpPr/>
            <p:nvPr/>
          </p:nvSpPr>
          <p:spPr>
            <a:xfrm>
              <a:off x="2428897" y="3214707"/>
              <a:ext cx="984449" cy="984449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Овал 4"/>
            <p:cNvSpPr/>
            <p:nvPr/>
          </p:nvSpPr>
          <p:spPr>
            <a:xfrm>
              <a:off x="2573066" y="3358876"/>
              <a:ext cx="696111" cy="69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5286380" y="1142984"/>
            <a:ext cx="2016224" cy="461336"/>
          </a:xfrm>
          <a:prstGeom prst="rect">
            <a:avLst/>
          </a:prstGeom>
          <a:solidFill>
            <a:srgbClr val="E9F3F7"/>
          </a:solidFill>
          <a:ln w="12700">
            <a:solidFill>
              <a:srgbClr val="9900FF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 Национальная оборона</a:t>
            </a:r>
          </a:p>
        </p:txBody>
      </p:sp>
      <p:pic>
        <p:nvPicPr>
          <p:cNvPr id="44034" name="Picture 2" descr="https://ic.pics.livejournal.com/paintbellu/64445904/12716/12716_9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1785926"/>
            <a:ext cx="785818" cy="70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http://photo-zhurnal.ru/images/615185_budzhet-kartink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86446" y="4071942"/>
            <a:ext cx="714380" cy="675765"/>
          </a:xfrm>
          <a:prstGeom prst="rect">
            <a:avLst/>
          </a:prstGeom>
          <a:noFill/>
        </p:spPr>
      </p:pic>
      <p:grpSp>
        <p:nvGrpSpPr>
          <p:cNvPr id="5" name="Группа 36"/>
          <p:cNvGrpSpPr/>
          <p:nvPr/>
        </p:nvGrpSpPr>
        <p:grpSpPr>
          <a:xfrm rot="1377099">
            <a:off x="4737018" y="2592825"/>
            <a:ext cx="530243" cy="221209"/>
            <a:chOff x="3940496" y="1174643"/>
            <a:chExt cx="530243" cy="21891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Стрелка вправо 37"/>
            <p:cNvSpPr/>
            <p:nvPr/>
          </p:nvSpPr>
          <p:spPr>
            <a:xfrm rot="15778077">
              <a:off x="4096159" y="1018980"/>
              <a:ext cx="218918" cy="53024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трелка вправо 4"/>
            <p:cNvSpPr/>
            <p:nvPr/>
          </p:nvSpPr>
          <p:spPr>
            <a:xfrm rot="26578077">
              <a:off x="4133017" y="1157619"/>
              <a:ext cx="153243" cy="318145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1A409D-159D-3F4B-AFC4-1969F68C0203}"/>
              </a:ext>
            </a:extLst>
          </p:cNvPr>
          <p:cNvSpPr/>
          <p:nvPr/>
        </p:nvSpPr>
        <p:spPr>
          <a:xfrm>
            <a:off x="743696" y="193740"/>
            <a:ext cx="7872631" cy="83334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РАЗДЕЛЫ  КЛАССИФИКАЦИИ  РАСХОДОВ БЮДЖЕТА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https://avatars.dzeninfra.ru/get-zen_doc/4449015/pub_6033d7c72dc5795636a2d0fc_60346658a332dd7373c9bed0/scale_1200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71802" y="4929198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F74087-B826-E234-434D-066DC0C2B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89783" y="2179556"/>
            <a:ext cx="8143875" cy="1271506"/>
          </a:xfrm>
          <a:prstGeom prst="flowChartProcess">
            <a:avLst/>
          </a:prstGeom>
          <a:solidFill>
            <a:srgbClr val="E9F3F7"/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37313" y="1351235"/>
            <a:ext cx="5786437" cy="928688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и повышение эффективности бюджетных расходов</a:t>
            </a: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689783" y="2281511"/>
            <a:ext cx="81684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расходов бюджет Черемховского районного муниципального образования формируется по программному принципу. Проект бюджета сформирован на основе 10 муниципальных программ, охватывающих основные направления деятельности органов местного самоуправления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86141" y="6127355"/>
            <a:ext cx="8143875" cy="582729"/>
          </a:xfrm>
          <a:prstGeom prst="flowChartProcess">
            <a:avLst/>
          </a:prstGeom>
          <a:solidFill>
            <a:srgbClr val="E9F3F7"/>
          </a:solidFill>
          <a:ln>
            <a:solidFill>
              <a:srgbClr val="00206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2" name="Прямоугольник 15"/>
          <p:cNvSpPr>
            <a:spLocks noChangeArrowheads="1"/>
          </p:cNvSpPr>
          <p:nvPr/>
        </p:nvSpPr>
        <p:spPr bwMode="auto">
          <a:xfrm>
            <a:off x="769368" y="4124459"/>
            <a:ext cx="8037127" cy="1231106"/>
          </a:xfrm>
          <a:prstGeom prst="rect">
            <a:avLst/>
          </a:prstGeom>
          <a:solidFill>
            <a:srgbClr val="E9F3F7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программном бюджете бюджетные ассигнования распределяются по программам и их подпрограммам, в составе которых отражены конкретные мероприятия и цели, что обеспечивает прозрачность расходования бюджетных средств, направленных на достижение конкретных результатов</a:t>
            </a:r>
          </a:p>
        </p:txBody>
      </p:sp>
      <p:sp>
        <p:nvSpPr>
          <p:cNvPr id="18443" name="Прямоугольник 16"/>
          <p:cNvSpPr>
            <a:spLocks noChangeArrowheads="1"/>
          </p:cNvSpPr>
          <p:nvPr/>
        </p:nvSpPr>
        <p:spPr bwMode="auto">
          <a:xfrm>
            <a:off x="769581" y="6186864"/>
            <a:ext cx="8143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ориентация бюджета является приоритетным направлением бюджетной политики Черемховского районного муниципального образования</a:t>
            </a: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09986" y="82465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37312" y="3423636"/>
            <a:ext cx="5786437" cy="928693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и открытости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C67282-D117-FB5D-6676-6A7DE3A0FCAB}"/>
              </a:ext>
            </a:extLst>
          </p:cNvPr>
          <p:cNvSpPr/>
          <p:nvPr/>
        </p:nvSpPr>
        <p:spPr>
          <a:xfrm>
            <a:off x="381674" y="211274"/>
            <a:ext cx="8496300" cy="9286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ОСНОВНЫЕ ПОДХОДЫ К ФОРМИРОВАНИЮ РАСХОДОВ БЮДЖЕТА  ЧЕРЕМХОВСКОГО РАЙОННОГО МУНИЦИПАЛЬНОГО ОБРАЗОВАНИЯ</a:t>
            </a:r>
            <a:endParaRPr kumimoji="0" lang="ru-RU" sz="22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7312" y="5283557"/>
            <a:ext cx="5786437" cy="928687"/>
          </a:xfrm>
          <a:prstGeom prst="flowChartAlternateProcess">
            <a:avLst/>
          </a:prstGeom>
          <a:solidFill>
            <a:srgbClr val="CCE1EA"/>
          </a:solidFill>
          <a:ln>
            <a:solidFill>
              <a:srgbClr val="00206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направленность бюджета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0262333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6614EAC-2575-2793-3853-A23790B686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4F02929-4ADA-9887-B6C6-F6535786C18E}"/>
              </a:ext>
            </a:extLst>
          </p:cNvPr>
          <p:cNvSpPr/>
          <p:nvPr/>
        </p:nvSpPr>
        <p:spPr>
          <a:xfrm>
            <a:off x="847004" y="1270195"/>
            <a:ext cx="7680365" cy="5255149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3479"/>
          <a:stretch/>
        </p:blipFill>
        <p:spPr bwMode="auto">
          <a:xfrm>
            <a:off x="961483" y="3015300"/>
            <a:ext cx="7429500" cy="334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8D6EBA-2B19-C95F-52A6-350034E0A899}"/>
              </a:ext>
            </a:extLst>
          </p:cNvPr>
          <p:cNvSpPr/>
          <p:nvPr/>
        </p:nvSpPr>
        <p:spPr>
          <a:xfrm>
            <a:off x="847005" y="428604"/>
            <a:ext cx="7654086" cy="58989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F1B936-531E-7A19-E8BF-0CE83857F29B}"/>
              </a:ext>
            </a:extLst>
          </p:cNvPr>
          <p:cNvSpPr txBox="1"/>
          <p:nvPr/>
        </p:nvSpPr>
        <p:spPr>
          <a:xfrm>
            <a:off x="857224" y="428605"/>
            <a:ext cx="7643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ОБЩИЕ СВЕДЕНИЯ О РАЙОНЕ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4018" y="1375279"/>
            <a:ext cx="7513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Черемховский  район  основан в 1926 году, расположен в </a:t>
            </a:r>
            <a:endParaRPr lang="ru-RU" sz="2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юго-западной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Иркутской области, занимает выгодное экономико-географическое положение по отношению к крупнейшим городам Иркутской области.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A4A45D-3B68-EF28-057C-68C78DC20A02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2183" y="3175866"/>
            <a:ext cx="2571768" cy="1143008"/>
          </a:xfrm>
          <a:prstGeom prst="ellipse">
            <a:avLst/>
          </a:prstGeom>
          <a:solidFill>
            <a:srgbClr val="D8E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 , это</a:t>
            </a: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3032340" y="3148825"/>
            <a:ext cx="500066" cy="3357586"/>
          </a:xfrm>
          <a:prstGeom prst="leftBrace">
            <a:avLst>
              <a:gd name="adj1" fmla="val 8333"/>
              <a:gd name="adj2" fmla="val 159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F33A1C0-2AE6-6525-9EC7-7353E4950E2B}"/>
              </a:ext>
            </a:extLst>
          </p:cNvPr>
          <p:cNvSpPr/>
          <p:nvPr/>
        </p:nvSpPr>
        <p:spPr>
          <a:xfrm>
            <a:off x="357158" y="346617"/>
            <a:ext cx="8572560" cy="4360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ЗАЧЕМ НУЖЕН ПРОГРАММНЫЙ БЮДЖЕТ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93B3BEA-F495-8B3D-29C0-7BA2E1F8788F}"/>
              </a:ext>
            </a:extLst>
          </p:cNvPr>
          <p:cNvSpPr/>
          <p:nvPr/>
        </p:nvSpPr>
        <p:spPr>
          <a:xfrm>
            <a:off x="357158" y="928669"/>
            <a:ext cx="8579584" cy="194587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Бюджет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Каждая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xmlns="" id="{C660B6CB-7991-7825-200D-0FF3CD714B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3802" y="5739096"/>
            <a:ext cx="479425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40966" name="Rectangle 9">
            <a:extLst>
              <a:ext uri="{FF2B5EF4-FFF2-40B4-BE49-F238E27FC236}">
                <a16:creationId xmlns:a16="http://schemas.microsoft.com/office/drawing/2014/main" xmlns="" id="{AE96B3DE-B816-9E6F-5F88-9E706683925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6940" y="3417917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1</a:t>
            </a:r>
            <a:endParaRPr lang="en-US" dirty="0"/>
          </a:p>
        </p:txBody>
      </p:sp>
      <p:sp>
        <p:nvSpPr>
          <p:cNvPr id="40973" name="Прямоугольник 40972">
            <a:extLst>
              <a:ext uri="{FF2B5EF4-FFF2-40B4-BE49-F238E27FC236}">
                <a16:creationId xmlns:a16="http://schemas.microsoft.com/office/drawing/2014/main" xmlns="" id="{9DDCD7D5-F7CC-C9B4-6C59-377952C4C6D5}"/>
              </a:ext>
            </a:extLst>
          </p:cNvPr>
          <p:cNvSpPr/>
          <p:nvPr/>
        </p:nvSpPr>
        <p:spPr>
          <a:xfrm>
            <a:off x="4061714" y="3130033"/>
            <a:ext cx="4905831" cy="3569701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0968" name="TextBox 40967">
            <a:extLst>
              <a:ext uri="{FF2B5EF4-FFF2-40B4-BE49-F238E27FC236}">
                <a16:creationId xmlns:a16="http://schemas.microsoft.com/office/drawing/2014/main" xmlns="" id="{E04475D0-C3F4-E79D-2D64-801AB8CA59C1}"/>
              </a:ext>
            </a:extLst>
          </p:cNvPr>
          <p:cNvSpPr txBox="1"/>
          <p:nvPr/>
        </p:nvSpPr>
        <p:spPr>
          <a:xfrm>
            <a:off x="4256221" y="3178639"/>
            <a:ext cx="467349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970" name="TextBox 40969">
            <a:extLst>
              <a:ext uri="{FF2B5EF4-FFF2-40B4-BE49-F238E27FC236}">
                <a16:creationId xmlns:a16="http://schemas.microsoft.com/office/drawing/2014/main" xmlns="" id="{5EB55E91-E4A2-9643-105A-B3690793CD3A}"/>
              </a:ext>
            </a:extLst>
          </p:cNvPr>
          <p:cNvSpPr txBox="1"/>
          <p:nvPr/>
        </p:nvSpPr>
        <p:spPr>
          <a:xfrm>
            <a:off x="4287025" y="4348189"/>
            <a:ext cx="4680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40972" name="TextBox 40971">
            <a:extLst>
              <a:ext uri="{FF2B5EF4-FFF2-40B4-BE49-F238E27FC236}">
                <a16:creationId xmlns:a16="http://schemas.microsoft.com/office/drawing/2014/main" xmlns="" id="{8372C7DF-E220-36B6-A9C6-5FA31FC06891}"/>
              </a:ext>
            </a:extLst>
          </p:cNvPr>
          <p:cNvSpPr txBox="1"/>
          <p:nvPr/>
        </p:nvSpPr>
        <p:spPr>
          <a:xfrm>
            <a:off x="4316953" y="5530184"/>
            <a:ext cx="4541327" cy="97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Четкая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40961" name="Rectangle 14">
            <a:extLst>
              <a:ext uri="{FF2B5EF4-FFF2-40B4-BE49-F238E27FC236}">
                <a16:creationId xmlns:a16="http://schemas.microsoft.com/office/drawing/2014/main" xmlns="" id="{289238C0-7EAF-D67B-5AD5-E140E63BBD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82138" y="4620193"/>
            <a:ext cx="479426" cy="5207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dirty="0"/>
              <a:t>2</a:t>
            </a:r>
            <a:endParaRPr lang="en-US" dirty="0"/>
          </a:p>
        </p:txBody>
      </p:sp>
      <p:pic>
        <p:nvPicPr>
          <p:cNvPr id="40974" name="Picture 2" descr="Государственный бюджет — понятие, цели, примеры">
            <a:extLst>
              <a:ext uri="{FF2B5EF4-FFF2-40B4-BE49-F238E27FC236}">
                <a16:creationId xmlns:a16="http://schemas.microsoft.com/office/drawing/2014/main" xmlns="" id="{BB00D503-9260-036F-B426-9FD18229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7" y="4659724"/>
            <a:ext cx="3157462" cy="171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A48E8-2460-C695-D925-6506933B3D0F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848538"/>
              </p:ext>
            </p:extLst>
          </p:nvPr>
        </p:nvGraphicFramePr>
        <p:xfrm>
          <a:off x="357156" y="1214428"/>
          <a:ext cx="8496000" cy="557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884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171 883,3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171 077,7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156 295,2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166 594,0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="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оборона 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7 079,0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6 125,8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6 846,0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2 827,9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2 303,0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2 328,0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8 095,0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7 309,7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8 026,2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1 047,9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1 089,8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19 906,8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1 129 955,9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1  273 447,0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1 120 875,0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1 122 426,0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1 102 563,9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107 117,5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105 207,2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46 482,4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   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21 695,1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22 003,3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22 323,8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7 919,5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7919,5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3750,0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МБТ общего характера бюджетам бюджетной системы РФ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148 005,01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150 971,3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125 701,2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126 979,5</a:t>
                      </a:r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 утвержденные расходы</a:t>
                      </a: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19 075,8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1 531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1 603 499,4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1 560 346,8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1 506 812,4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BB15E2-11DB-7C0B-CBE7-85B75406D2E6}"/>
              </a:ext>
            </a:extLst>
          </p:cNvPr>
          <p:cNvSpPr/>
          <p:nvPr/>
        </p:nvSpPr>
        <p:spPr>
          <a:xfrm>
            <a:off x="357156" y="153453"/>
            <a:ext cx="8496300" cy="9286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ПО РАЗДЕЛАМ БЮДЖЕТНОЙ КЛАССИФИКАЦИИ РАСХОДОВ БЮДЖЕТА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8F4A2BF-76E7-AC59-62E4-9ECA1A1E38C3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3958240777"/>
              </p:ext>
            </p:extLst>
          </p:nvPr>
        </p:nvGraphicFramePr>
        <p:xfrm>
          <a:off x="467648" y="1071545"/>
          <a:ext cx="8247756" cy="486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78E5BC-1CF2-AE30-3964-E676181E73C6}"/>
              </a:ext>
            </a:extLst>
          </p:cNvPr>
          <p:cNvSpPr/>
          <p:nvPr/>
        </p:nvSpPr>
        <p:spPr>
          <a:xfrm>
            <a:off x="421412" y="214290"/>
            <a:ext cx="8508306" cy="8572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ДИНАМИКА РАСХОДОВ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 </a:t>
            </a:r>
            <a:r>
              <a:rPr kumimoji="0" lang="ru-RU" sz="26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2021 - 2025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ГОДЫ</a:t>
            </a:r>
            <a:endParaRPr kumimoji="0" lang="ru-RU" sz="26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3554" name="Picture 2" descr="https://distant.msu.ru/pluginfile.php/52191/mod_forum/intro/fotolia_21873625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256"/>
            <a:ext cx="1643074" cy="1314459"/>
          </a:xfrm>
          <a:prstGeom prst="rect">
            <a:avLst/>
          </a:prstGeom>
          <a:noFill/>
        </p:spPr>
      </p:pic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0F3EED-5C2D-851B-06ED-B8A3C1D3673C}"/>
              </a:ext>
            </a:extLst>
          </p:cNvPr>
          <p:cNvSpPr/>
          <p:nvPr/>
        </p:nvSpPr>
        <p:spPr>
          <a:xfrm>
            <a:off x="571472" y="214290"/>
            <a:ext cx="8072494" cy="78581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ДОХОДОВ И РАСХОДОВ НА ОДНОГО ЖИТЕЛЯ РАЙОНА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71470" y="1397000"/>
          <a:ext cx="8072497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83"/>
                <a:gridCol w="1112429"/>
                <a:gridCol w="1186591"/>
                <a:gridCol w="1186591"/>
                <a:gridCol w="1112429"/>
                <a:gridCol w="11012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Показатели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 год </a:t>
                      </a:r>
                      <a:endParaRPr lang="ru-RU" sz="14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ДОХОДЫ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(млн. рублей) 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1 519,8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1 664,9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1 590,4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1 554,5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510,2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(млн. рублей) 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1 531,4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1 715,8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1 603,5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1 569,4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1 525,9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Численность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населения</a:t>
                      </a:r>
                      <a: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(тыс. человек)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27,677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27,350</a:t>
                      </a:r>
                      <a:endParaRPr lang="ru-RU" sz="12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42910" y="3786190"/>
          <a:ext cx="342902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929190" y="3714752"/>
          <a:ext cx="371477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0F3EED-5C2D-851B-06ED-B8A3C1D3673C}"/>
              </a:ext>
            </a:extLst>
          </p:cNvPr>
          <p:cNvSpPr/>
          <p:nvPr/>
        </p:nvSpPr>
        <p:spPr>
          <a:xfrm>
            <a:off x="714348" y="142852"/>
            <a:ext cx="7929618" cy="78581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РАСХОДОВ ПО ФУНКЦИОНАЛЬНОЙ СТРУКТУРЕ в 2021-2025 ГОДАХ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7" y="1071546"/>
          <a:ext cx="7929621" cy="573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8091"/>
                <a:gridCol w="1116306"/>
                <a:gridCol w="1116306"/>
                <a:gridCol w="1116306"/>
                <a:gridCol w="1116306"/>
                <a:gridCol w="111630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1 531</a:t>
                      </a:r>
                      <a:r>
                        <a:rPr lang="ru-RU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350,2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1 603 499,4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1 569 415,6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1 525 888,2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сферу: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1 208 388,2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1 363 943,8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1 257 607,10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1 257 556,0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1 171 970,0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1 129 955,9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1  273 447,0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1 120 875,0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1 122 426,0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1 102 563,9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51 014,0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107 117,5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105 207,2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46 482,4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35 185,8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21 695,1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22 003,3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22 323,8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4 297,0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7 919,5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7 919,5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b="1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прочие  отрасли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184 804,8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203 850,6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194 921,0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176 917,5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207 495,0</a:t>
                      </a:r>
                      <a:endParaRPr lang="ru-RU" sz="1100" b="1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вопросы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157 714,2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171 883,3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171 077,7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156 295,2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166 594,0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7 079,0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6 125,8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6 846,0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2 827,9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2 303,0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2 328,0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ЖКХ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12 702,3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095,0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7 309,7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8 026,2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1 047,9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1 089,8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19 906,8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  <a:r>
                        <a:rPr lang="ru-RU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поселений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148 005</a:t>
                      </a:r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1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150 971,3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125 701,2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126 979,5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19 075,8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64C822-F6F2-3505-0C6E-6BD2C328FF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0F3EED-5C2D-851B-06ED-B8A3C1D3673C}"/>
              </a:ext>
            </a:extLst>
          </p:cNvPr>
          <p:cNvSpPr/>
          <p:nvPr/>
        </p:nvSpPr>
        <p:spPr>
          <a:xfrm>
            <a:off x="571472" y="214290"/>
            <a:ext cx="8072494" cy="7836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ДИНАМИКА РАСХОДОВ ПО ФУНКЦИОНАЛЬНОЙ СТРУКТУРЕ в 2021-2025 ГОДАХ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71473" y="1285860"/>
          <a:ext cx="8072494" cy="17145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0399"/>
                <a:gridCol w="1136419"/>
                <a:gridCol w="1136419"/>
                <a:gridCol w="1136419"/>
                <a:gridCol w="1136419"/>
                <a:gridCol w="1136419"/>
              </a:tblGrid>
              <a:tr h="31172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400" b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5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РАСХОДЫ: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1 531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1 715 799,5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1 603 499,4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1 569 415,6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1 525 888,2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0556"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  <a:t>расходы на социальную сферу: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1 208 388,2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1 363 943,8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1 257 607,10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1 257 556,0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1 171 970,0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835">
                <a:tc>
                  <a:txBody>
                    <a:bodyPr/>
                    <a:lstStyle/>
                    <a:p>
                      <a:pPr algn="l"/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прочие  отрасли и (УУР)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184 804,8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203 850,6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194 921,0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176 917,5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" pitchFamily="34" charset="0"/>
                          <a:cs typeface="Arial" pitchFamily="34" charset="0"/>
                        </a:rPr>
                        <a:t>207 495,0</a:t>
                      </a:r>
                      <a:endParaRPr lang="ru-RU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0835">
                <a:tc>
                  <a:txBody>
                    <a:bodyPr/>
                    <a:lstStyle/>
                    <a:p>
                      <a:pPr algn="l"/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Финансовая</a:t>
                      </a:r>
                      <a: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050" b="1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05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поддержка поселений</a:t>
                      </a:r>
                      <a:endParaRPr lang="ru-RU" sz="105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138 157,1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148 005</a:t>
                      </a: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150 971,3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125 701,2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126 979,5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000100" y="3143248"/>
          <a:ext cx="735811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64C822-F6F2-3505-0C6E-6BD2C328FF9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506" name="Freeform 2"/>
          <p:cNvSpPr>
            <a:spLocks/>
          </p:cNvSpPr>
          <p:nvPr/>
        </p:nvSpPr>
        <p:spPr bwMode="ltGray">
          <a:xfrm>
            <a:off x="0" y="5805488"/>
            <a:ext cx="9000781" cy="1052512"/>
          </a:xfrm>
          <a:custGeom>
            <a:avLst/>
            <a:gdLst>
              <a:gd name="T0" fmla="*/ 2147483647 w 5190"/>
              <a:gd name="T1" fmla="*/ 2147483647 h 2298"/>
              <a:gd name="T2" fmla="*/ 0 w 5190"/>
              <a:gd name="T3" fmla="*/ 0 h 2298"/>
              <a:gd name="T4" fmla="*/ 2147483647 w 5190"/>
              <a:gd name="T5" fmla="*/ 2147483647 h 2298"/>
              <a:gd name="T6" fmla="*/ 2147483647 w 5190"/>
              <a:gd name="T7" fmla="*/ 2147483647 h 2298"/>
              <a:gd name="T8" fmla="*/ 2147483647 w 5190"/>
              <a:gd name="T9" fmla="*/ 2147483647 h 2298"/>
              <a:gd name="T10" fmla="*/ 2147483647 w 5190"/>
              <a:gd name="T11" fmla="*/ 2147483647 h 2298"/>
              <a:gd name="T12" fmla="*/ 2147483647 w 5190"/>
              <a:gd name="T13" fmla="*/ 2147483647 h 2298"/>
              <a:gd name="T14" fmla="*/ 2147483647 w 5190"/>
              <a:gd name="T15" fmla="*/ 2147483647 h 2298"/>
              <a:gd name="T16" fmla="*/ 2147483647 w 5190"/>
              <a:gd name="T17" fmla="*/ 2147483647 h 2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90"/>
              <a:gd name="T28" fmla="*/ 0 h 2298"/>
              <a:gd name="T29" fmla="*/ 5190 w 5190"/>
              <a:gd name="T30" fmla="*/ 2298 h 2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gray">
          <a:xfrm>
            <a:off x="6429375" y="6092825"/>
            <a:ext cx="1857375" cy="476250"/>
          </a:xfrm>
          <a:prstGeom prst="can">
            <a:avLst>
              <a:gd name="adj" fmla="val 21434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gray">
          <a:xfrm>
            <a:off x="3588228" y="5816906"/>
            <a:ext cx="1857375" cy="484742"/>
          </a:xfrm>
          <a:prstGeom prst="can">
            <a:avLst>
              <a:gd name="adj" fmla="val 21434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gray">
          <a:xfrm>
            <a:off x="642938" y="5589588"/>
            <a:ext cx="1912937" cy="433387"/>
          </a:xfrm>
          <a:prstGeom prst="can">
            <a:avLst>
              <a:gd name="adj" fmla="val 21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gray">
          <a:xfrm>
            <a:off x="1074509" y="6158139"/>
            <a:ext cx="1223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gray">
          <a:xfrm>
            <a:off x="3995536" y="6330950"/>
            <a:ext cx="1222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gray">
          <a:xfrm>
            <a:off x="1258888" y="3573463"/>
            <a:ext cx="24526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5255" name="AutoShape 23"/>
          <p:cNvSpPr>
            <a:spLocks noChangeArrowheads="1"/>
          </p:cNvSpPr>
          <p:nvPr/>
        </p:nvSpPr>
        <p:spPr bwMode="gray">
          <a:xfrm>
            <a:off x="3588228" y="3257167"/>
            <a:ext cx="1857375" cy="2844800"/>
          </a:xfrm>
          <a:prstGeom prst="can">
            <a:avLst>
              <a:gd name="adj" fmla="val 2799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1 569 415,6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545 391,2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98,5%)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95256" name="AutoShape 24"/>
          <p:cNvSpPr>
            <a:spLocks noChangeArrowheads="1"/>
          </p:cNvSpPr>
          <p:nvPr/>
        </p:nvSpPr>
        <p:spPr bwMode="gray">
          <a:xfrm>
            <a:off x="6429388" y="3714752"/>
            <a:ext cx="1857375" cy="2655887"/>
          </a:xfrm>
          <a:prstGeom prst="can">
            <a:avLst>
              <a:gd name="adj" fmla="val 2755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1 525 888,2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495 350,6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98%)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gray">
          <a:xfrm>
            <a:off x="642938" y="2708275"/>
            <a:ext cx="1912937" cy="3167063"/>
          </a:xfrm>
          <a:prstGeom prst="can">
            <a:avLst>
              <a:gd name="adj" fmla="val 27996"/>
            </a:avLst>
          </a:prstGeom>
          <a:solidFill>
            <a:srgbClr val="F1BE61"/>
          </a:solidFill>
          <a:ln w="9525">
            <a:solidFill>
              <a:srgbClr val="D8E9F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1 603 499,4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в рамках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578 521,8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(98,4%)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6797767" y="6429396"/>
            <a:ext cx="12223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7" name="AutoShape 12"/>
          <p:cNvSpPr>
            <a:spLocks noChangeArrowheads="1"/>
          </p:cNvSpPr>
          <p:nvPr/>
        </p:nvSpPr>
        <p:spPr bwMode="auto">
          <a:xfrm>
            <a:off x="2574597" y="2990277"/>
            <a:ext cx="1012423" cy="381000"/>
          </a:xfrm>
          <a:prstGeom prst="curvedDownArrow">
            <a:avLst>
              <a:gd name="adj1" fmla="val 48000"/>
              <a:gd name="adj2" fmla="val 66665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+mn-lt"/>
                <a:cs typeface="Times New Roman" pitchFamily="18" charset="0"/>
              </a:rPr>
              <a:t>34 083,8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37908" name="AutoShape 13"/>
          <p:cNvSpPr>
            <a:spLocks noChangeArrowheads="1"/>
          </p:cNvSpPr>
          <p:nvPr/>
        </p:nvSpPr>
        <p:spPr bwMode="auto">
          <a:xfrm>
            <a:off x="5502943" y="3397900"/>
            <a:ext cx="1029081" cy="381000"/>
          </a:xfrm>
          <a:prstGeom prst="curvedDownArrow">
            <a:avLst>
              <a:gd name="adj1" fmla="val 48000"/>
              <a:gd name="adj2" fmla="val 96000"/>
              <a:gd name="adj3" fmla="val 33333"/>
            </a:avLst>
          </a:prstGeom>
          <a:gradFill flip="none" rotWithShape="1">
            <a:gsLst>
              <a:gs pos="0">
                <a:srgbClr val="EFB3C3">
                  <a:shade val="30000"/>
                  <a:satMod val="115000"/>
                </a:srgbClr>
              </a:gs>
              <a:gs pos="50000">
                <a:srgbClr val="EFB3C3">
                  <a:shade val="67500"/>
                  <a:satMod val="115000"/>
                </a:srgbClr>
              </a:gs>
              <a:gs pos="100000">
                <a:srgbClr val="EFB3C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+mn-lt"/>
                <a:cs typeface="Times New Roman" pitchFamily="18" charset="0"/>
              </a:rPr>
              <a:t>-43 527,4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57200" y="1459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09599" y="145915"/>
            <a:ext cx="8369147" cy="5700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0" y="450715"/>
            <a:ext cx="8229600" cy="41764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700" dirty="0"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3850" y="792399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886222" y="1208551"/>
            <a:ext cx="2362177" cy="1248383"/>
          </a:xfrm>
          <a:prstGeom prst="wedgeRoundRectCallout">
            <a:avLst>
              <a:gd name="adj1" fmla="val -10479"/>
              <a:gd name="adj2" fmla="val 95350"/>
              <a:gd name="adj3" fmla="val 16667"/>
            </a:avLst>
          </a:prstGeom>
          <a:solidFill>
            <a:srgbClr val="E9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9 068,8 тыс. руб.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532024" y="1492942"/>
            <a:ext cx="2386131" cy="1248383"/>
          </a:xfrm>
          <a:prstGeom prst="wedgeRoundRectCallout">
            <a:avLst>
              <a:gd name="adj1" fmla="val -10479"/>
              <a:gd name="adj2" fmla="val 96703"/>
              <a:gd name="adj3" fmla="val 16667"/>
            </a:avLst>
          </a:prstGeom>
          <a:solidFill>
            <a:srgbClr val="E9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том числе условно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утвержденные расходы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19 075,8 тыс. руб.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E1E937-52B7-3EF1-EE83-6FE248DAB900}"/>
              </a:ext>
            </a:extLst>
          </p:cNvPr>
          <p:cNvSpPr/>
          <p:nvPr/>
        </p:nvSpPr>
        <p:spPr>
          <a:xfrm>
            <a:off x="365222" y="1228463"/>
            <a:ext cx="3361175" cy="1281429"/>
          </a:xfrm>
          <a:prstGeom prst="rect">
            <a:avLst/>
          </a:prstGeom>
          <a:solidFill>
            <a:srgbClr val="E9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21255" y="1146207"/>
            <a:ext cx="268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1255" y="1755442"/>
            <a:ext cx="271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2708" y="1561898"/>
            <a:ext cx="182880" cy="170688"/>
          </a:xfrm>
          <a:prstGeom prst="rect">
            <a:avLst/>
          </a:prstGeom>
          <a:solidFill>
            <a:srgbClr val="F1BE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787" y="1856636"/>
            <a:ext cx="182880" cy="1706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0F3EED-5C2D-851B-06ED-B8A3C1D3673C}"/>
              </a:ext>
            </a:extLst>
          </p:cNvPr>
          <p:cNvSpPr/>
          <p:nvPr/>
        </p:nvSpPr>
        <p:spPr>
          <a:xfrm>
            <a:off x="330277" y="209756"/>
            <a:ext cx="8496300" cy="7836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БЮДЖЕТА ПО ПРОГРАММНЫМ И НЕПРОГРАММНЫМ НАПРАВЛЕНИЯМ РАСХОДОВ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00654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295832-9D07-94E4-EC44-51F0790844E6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6155779"/>
              </p:ext>
            </p:extLst>
          </p:nvPr>
        </p:nvGraphicFramePr>
        <p:xfrm>
          <a:off x="202019" y="714355"/>
          <a:ext cx="8761230" cy="6116286"/>
        </p:xfrm>
        <a:graphic>
          <a:graphicData uri="http://schemas.openxmlformats.org/drawingml/2006/table">
            <a:tbl>
              <a:tblPr/>
              <a:tblGrid>
                <a:gridCol w="339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7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4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4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6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8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81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4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(план)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 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 (план)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«Развитие образования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Черемховского района»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1 126 359,2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1 274 586,4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1 105 633,6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1 065 802,2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1 055 290,7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Жилищно-коммунальный комплекс и развитие инфраструктуры в 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25 578,1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31 918,2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75 136,7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74 010,1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30 491,0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Безопасность жизнедеятельности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9 776,3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7 965,9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7 650,1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6 713,4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7 458,6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культуры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60 188,6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63 019,7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71 549,6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110 901,4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105 899,6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управление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65 370,6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71 766,6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63 684,6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61 277,6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66 873,0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«</a:t>
                      </a: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муниципальными финансами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186 027,4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197 883,5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197 230,6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169 604,5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175 770,1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1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 населения в Черемховском районном муниципальном образовании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имуществом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50 099,6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53 524,4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48 271,5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47 887,5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51 688,6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поддержка населения Черемховского районного муниципального образования</a:t>
                      </a: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421,9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81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3 537,6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6 825,5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8 747,5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8 746,5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1 426,0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Line 26"/>
          <p:cNvSpPr>
            <a:spLocks noChangeShapeType="1"/>
          </p:cNvSpPr>
          <p:nvPr/>
        </p:nvSpPr>
        <p:spPr bwMode="auto">
          <a:xfrm>
            <a:off x="361218" y="389106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86E896D-3D90-BB88-705D-4AA2DCBAA443}"/>
              </a:ext>
            </a:extLst>
          </p:cNvPr>
          <p:cNvSpPr/>
          <p:nvPr/>
        </p:nvSpPr>
        <p:spPr>
          <a:xfrm>
            <a:off x="214282" y="209086"/>
            <a:ext cx="8715436" cy="36004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13A6F33-E5E2-4686-0BBB-94A0A514F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1931" y="4553456"/>
            <a:ext cx="2711700" cy="1594235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дошкольного, общего образования;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системы дополнительного образования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391" y="4511562"/>
            <a:ext cx="2889670" cy="1636129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образования; Профилактика суицидальных попыток среди несовершеннолетних</a:t>
            </a: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9609" y="2383047"/>
            <a:ext cx="2601026" cy="1257897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"Развитие дошкольного, общего и дополнительного образования»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299221" y="1367683"/>
            <a:ext cx="6276464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всех необходимых условий по достижению качественного образования, соответствующего требованиям современного общества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86037" y="2384357"/>
            <a:ext cx="3114771" cy="1256587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"Обеспечение реализации муниципальной программы и прочие мероприятия в области образования»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502458" y="3843147"/>
            <a:ext cx="196869" cy="611860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4572000" y="3801253"/>
            <a:ext cx="200467" cy="632284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1268760"/>
            <a:ext cx="2448272" cy="188944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2026"/>
            </a:avLst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1 105 633,6 тыс. руб.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1 065 802,2 тыс. руб.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1 055 290,7 тыс. руб.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AF12E6-FA4B-70EB-CFA8-2C59BA0873CF}"/>
              </a:ext>
            </a:extLst>
          </p:cNvPr>
          <p:cNvSpPr/>
          <p:nvPr/>
        </p:nvSpPr>
        <p:spPr>
          <a:xfrm>
            <a:off x="460371" y="190980"/>
            <a:ext cx="8223257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pic>
        <p:nvPicPr>
          <p:cNvPr id="3074" name="Picture 2" descr="Образование обучения PNG Бесплатное изображение - PNG All">
            <a:extLst>
              <a:ext uri="{FF2B5EF4-FFF2-40B4-BE49-F238E27FC236}">
                <a16:creationId xmlns:a16="http://schemas.microsoft.com/office/drawing/2014/main" xmlns="" id="{7232F8F9-85AE-CDAA-D72C-9776F14A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808" y="3393263"/>
            <a:ext cx="3160412" cy="22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13A6F33-E5E2-4686-0BBB-94A0A514F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AF12E6-FA4B-70EB-CFA8-2C59BA0873CF}"/>
              </a:ext>
            </a:extLst>
          </p:cNvPr>
          <p:cNvSpPr/>
          <p:nvPr/>
        </p:nvSpPr>
        <p:spPr>
          <a:xfrm>
            <a:off x="642910" y="190980"/>
            <a:ext cx="8215370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8143932" cy="107157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1071546"/>
            <a:ext cx="792961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1.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доступности качественного образования, отвечающего потребностям социально-     ориентированного развития Черемховского района;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2.Обеспечение необходимых и безопасных условий функционирования сферы образования    Черемховского района.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2285993"/>
          <a:ext cx="8143933" cy="258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6"/>
                <a:gridCol w="628714"/>
                <a:gridCol w="982553"/>
                <a:gridCol w="1048484"/>
                <a:gridCol w="1048484"/>
                <a:gridCol w="1123376"/>
                <a:gridCol w="1123376"/>
              </a:tblGrid>
              <a:tr h="571503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5040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населения в возрасте от 3 до 18 лет, охваченного образованием, в общей численности населения от 3 до 18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96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реализованных муниципальных и региональных мероприятий в сфере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C:\Users\Eva\Desktop\3a0929b76bb1fada1e90287bc32ec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00636"/>
            <a:ext cx="2259948" cy="147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900igr.net/up/datas/67470/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636"/>
            <a:ext cx="2428892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7F2E74D-4362-EEAA-2E0B-E13892AFAD3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AE322DA-4B9B-3F0A-F186-498255197CF2}"/>
              </a:ext>
            </a:extLst>
          </p:cNvPr>
          <p:cNvSpPr/>
          <p:nvPr/>
        </p:nvSpPr>
        <p:spPr>
          <a:xfrm>
            <a:off x="847003" y="546606"/>
            <a:ext cx="7796963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EA852-5D7C-D31F-1F1E-F3D05CDE2EDD}"/>
              </a:ext>
            </a:extLst>
          </p:cNvPr>
          <p:cNvSpPr txBox="1"/>
          <p:nvPr/>
        </p:nvSpPr>
        <p:spPr>
          <a:xfrm>
            <a:off x="3473624" y="505273"/>
            <a:ext cx="32415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070" y="1268760"/>
            <a:ext cx="7771793" cy="5256584"/>
          </a:xfrm>
          <a:solidFill>
            <a:srgbClr val="E9F3F7"/>
          </a:solidFill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r>
              <a:rPr lang="ru-RU" sz="15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 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</a:t>
            </a:r>
          </a:p>
          <a:p>
            <a:r>
              <a:rPr lang="ru-RU" sz="15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13A6F33-E5E2-4686-0BBB-94A0A514F91D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AF12E6-FA4B-70EB-CFA8-2C59BA0873CF}"/>
              </a:ext>
            </a:extLst>
          </p:cNvPr>
          <p:cNvSpPr/>
          <p:nvPr/>
        </p:nvSpPr>
        <p:spPr>
          <a:xfrm>
            <a:off x="642910" y="190980"/>
            <a:ext cx="8215370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571612"/>
          <a:ext cx="8501122" cy="5082560"/>
        </p:xfrm>
        <a:graphic>
          <a:graphicData uri="http://schemas.openxmlformats.org/drawingml/2006/table">
            <a:tbl>
              <a:tblPr/>
              <a:tblGrid>
                <a:gridCol w="2440839"/>
                <a:gridCol w="642942"/>
                <a:gridCol w="642942"/>
                <a:gridCol w="4774399"/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6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Текущие ремонты образовательных организаций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4 450,0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4 200 – ремонт кабинетов в шести школах для участия в проекте «Современная школа»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250,0 – материалы на текущий ремонт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10096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2 000,0 – утепление фасада здания СОШ с. Онот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700,0 – ремонт системы отопления ООШ д. Верхняя Иреть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700,0 – ремонт стены и оконных блоков в НШ-ДС д. Козлова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500,0 – ремонт полов и ограждения в ДОУ д. Малиновка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500,0 – ремонт стен и потолка в НОШ д. Средний Булай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2862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проектно-сметной документации в целях капитального ремонта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с. Саянское, СОШ с. В. Иреть, СОШ с. Узкий Луг,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В. Булай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№ 1 п. Михайловка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Капитальные ремонты образовательных организаций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28 806,6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с. Зерновое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56 957,5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с. Саянское, СОШ с. Н. Иреть, СОШ с. Лохово,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с. Алехино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56 957,5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СОШ с. Узкий Луг,  СОШ Алехино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AF12E6-FA4B-70EB-CFA8-2C59BA0873CF}"/>
              </a:ext>
            </a:extLst>
          </p:cNvPr>
          <p:cNvSpPr/>
          <p:nvPr/>
        </p:nvSpPr>
        <p:spPr>
          <a:xfrm>
            <a:off x="428596" y="190980"/>
            <a:ext cx="8429684" cy="8091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1500174"/>
          <a:ext cx="8501122" cy="5138754"/>
        </p:xfrm>
        <a:graphic>
          <a:graphicData uri="http://schemas.openxmlformats.org/drawingml/2006/table">
            <a:tbl>
              <a:tblPr/>
              <a:tblGrid>
                <a:gridCol w="4714908"/>
                <a:gridCol w="1214446"/>
                <a:gridCol w="1285884"/>
                <a:gridCol w="1285884"/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7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877 122,3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816 024,0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816 024,0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санитарно-эпидемиологических мероприятий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безопасности школьных перевозок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13 139,9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8 739,9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8 739,9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оборудованием пунктов проведения экзаменов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занятости несовершеннолетних граждан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противопожарных мероприятий в помещениях образовательных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2 221,6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осуществление отдельных областных государственных полномочий по предоставлению мер социальной поддержки многодетным и малоимущим семьям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областных государственных полномочий по обеспечению бесплатным двухразовым питанием детей-инвалидов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25 431,5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24 779,8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бесплатным двухразовым питанием обучающихся с ограниченными возможностями здоровья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12 784,9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12 486,5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12 138,6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0AF12E6-FA4B-70EB-CFA8-2C59BA0873CF}"/>
              </a:ext>
            </a:extLst>
          </p:cNvPr>
          <p:cNvSpPr/>
          <p:nvPr/>
        </p:nvSpPr>
        <p:spPr>
          <a:xfrm>
            <a:off x="642910" y="190980"/>
            <a:ext cx="8215370" cy="8239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«Развитие образования в Черемховском районном муниципальном образовании»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50" y="1091820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428736"/>
          <a:ext cx="8501122" cy="2643206"/>
        </p:xfrm>
        <a:graphic>
          <a:graphicData uri="http://schemas.openxmlformats.org/drawingml/2006/table">
            <a:tbl>
              <a:tblPr/>
              <a:tblGrid>
                <a:gridCol w="4714908"/>
                <a:gridCol w="1214446"/>
                <a:gridCol w="1285884"/>
                <a:gridCol w="1285884"/>
              </a:tblGrid>
              <a:tr h="4628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9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бесплатным питьевым молоком обучающихся 1 – 4 классов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2 080,7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3 140,5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3 137,2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835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мероприятий по соблюдению требований к антитеррористической защищенности объектов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433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каникулярное время в лагерях с дневным пребыванием детей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3 206,4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3 206,4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744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муниципальных и участие в региональных мероприятиях в сфере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http://girnyk.dn.ua/_pu/24/23354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4500569"/>
            <a:ext cx="2905144" cy="180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8" descr="НОВЫЙ АВТОБУС ДЛЯ БЕЛЬСКОЙ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3" y="4500570"/>
            <a:ext cx="2818229" cy="194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trategy24.ru/images/news/201907/82e6e06356356373e18dffad219a7c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320" y="4572008"/>
            <a:ext cx="228404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63862C-2561-80B8-381C-F2291F2019D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714827" y="2634494"/>
            <a:ext cx="2657373" cy="2195081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Музейное дело;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библиотечного обслуживания;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культурно-досуговой деятельности;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дополнительного образования детей в области искусств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162" y="3221321"/>
            <a:ext cx="2957481" cy="116712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«Укрепление единого культурного пространства на территории Черемховского районного муниципального образования»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0803" y="4887150"/>
            <a:ext cx="2957482" cy="116712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и прочие мероприятия в области культуры» на 2018-2023 годы 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55203" y="5148360"/>
            <a:ext cx="2616998" cy="866983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сфере культуры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322791" y="1686218"/>
            <a:ext cx="6257803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культурного потенциала жителей и реализации единой культурной политики на территории Черемховского района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382073" y="3753165"/>
            <a:ext cx="305814" cy="224758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356643" y="5483871"/>
            <a:ext cx="380201" cy="249409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r>
              <a:rPr lang="ru-RU" dirty="0"/>
              <a:t>\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717142" y="1631012"/>
            <a:ext cx="2284014" cy="1797988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 – 71 549,6  тыс. руб.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110 901,4 тыс. руб.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105 899,6 тыс. руб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5E2B35-209E-655D-211D-912FA15474F5}"/>
              </a:ext>
            </a:extLst>
          </p:cNvPr>
          <p:cNvSpPr/>
          <p:nvPr/>
        </p:nvSpPr>
        <p:spPr>
          <a:xfrm>
            <a:off x="357159" y="277546"/>
            <a:ext cx="8572560" cy="103984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«Сохранение и развитие культуры в Черемховском районном муниципальном образовании»</a:t>
            </a:r>
          </a:p>
        </p:txBody>
      </p:sp>
      <p:pic>
        <p:nvPicPr>
          <p:cNvPr id="1026" name="Picture 2" descr="C:\Users\Гайдук\Desktop\6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00438"/>
            <a:ext cx="2381058" cy="188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63862C-2561-80B8-381C-F2291F2019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r>
              <a:rPr lang="ru-RU" dirty="0"/>
              <a:t>\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5E2B35-209E-655D-211D-912FA15474F5}"/>
              </a:ext>
            </a:extLst>
          </p:cNvPr>
          <p:cNvSpPr/>
          <p:nvPr/>
        </p:nvSpPr>
        <p:spPr>
          <a:xfrm>
            <a:off x="482923" y="214290"/>
            <a:ext cx="8178153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«Сохранение и развитие культуры в Черемховском районном муниципальном образовании»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1285860"/>
            <a:ext cx="8286808" cy="114300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1.Сохранение и развитие культурного потенциала и культурного наследия Черемховского района, обеспечение равного и свободного доступа к информации и предоставление современного качественного обслуживания в условиях создания единого информационного и культурного пространства Черемховского районного муниципального образования. 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 благоприятной культурной среды, совершенствование видов и форм культурной деятельности.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35" y="2500305"/>
          <a:ext cx="8215369" cy="263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9"/>
                <a:gridCol w="634230"/>
                <a:gridCol w="991172"/>
                <a:gridCol w="1057680"/>
                <a:gridCol w="1057680"/>
                <a:gridCol w="1133229"/>
                <a:gridCol w="1133229"/>
              </a:tblGrid>
              <a:tr h="385566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2021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2022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2023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2024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2025 год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21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населения Черемховского района качеством предоставления услуг в сфере культуры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044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населения Черемховского района, принимающего участие в культурных мероприятиях, от общего числа жителей Черемховского района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21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3" tooltip="Средний заработок"/>
                        </a:rPr>
                        <a:t>средней заработной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платы работников муниципальных учреждений культуры.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39 480,4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44 711,9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46 947,5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6626" name="Picture 2" descr="C:\Users\Гайдук\Desktop\KD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286388"/>
            <a:ext cx="235745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Гайдук\Desktop\1645625964_27-abrakadabra-fun-p-shablon-afishi-narodnogo-kollektiva-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Гайдук\Desktop\30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286388"/>
            <a:ext cx="2286016" cy="147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63862C-2561-80B8-381C-F2291F2019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ru-RU" dirty="0"/>
              <a:t>\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C5E2B35-209E-655D-211D-912FA15474F5}"/>
              </a:ext>
            </a:extLst>
          </p:cNvPr>
          <p:cNvSpPr/>
          <p:nvPr/>
        </p:nvSpPr>
        <p:spPr>
          <a:xfrm>
            <a:off x="482923" y="214290"/>
            <a:ext cx="8178153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«Сохранение и развитие культуры в Черемховском районном муниципальном образовании»</a:t>
            </a:r>
          </a:p>
        </p:txBody>
      </p:sp>
      <p:pic>
        <p:nvPicPr>
          <p:cNvPr id="26626" name="Picture 2" descr="C:\Users\Гайдук\Desktop\KD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86388"/>
            <a:ext cx="235745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Гайдук\Desktop\1645625964_27-abrakadabra-fun-p-shablon-afishi-narodnogo-kollektiva-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286388"/>
            <a:ext cx="221457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Гайдук\Desktop\3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86388"/>
            <a:ext cx="2286016" cy="147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857363"/>
          <a:ext cx="8501122" cy="2964199"/>
        </p:xfrm>
        <a:graphic>
          <a:graphicData uri="http://schemas.openxmlformats.org/drawingml/2006/table">
            <a:tbl>
              <a:tblPr/>
              <a:tblGrid>
                <a:gridCol w="5357850"/>
                <a:gridCol w="1071570"/>
                <a:gridCol w="1000132"/>
                <a:gridCol w="1071570"/>
              </a:tblGrid>
              <a:tr h="4878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8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музея п. Михайловка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3 154,3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2 949,7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3 267,3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24 401,5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23 608,7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25 989,9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672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культурно-досуговой деятельности, в т.ч. содержание МКЦ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Михайловка и проведение мероприятий в сфере культуры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14 285,8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13 607,5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15 034,7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11 248,7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12 529,2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здания  для ДШИ п. Михайловка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15 957,5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57 676,3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47 038,0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4EB411-7F5A-B68F-B7CE-5C2F0ADA54A5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6959" y="2295209"/>
            <a:ext cx="2689678" cy="987055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 Черемховского районного муниципального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960" y="3394480"/>
            <a:ext cx="2689678" cy="1134139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«Охрана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окружающей среды на территории Черемховского районного муниципального образования»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959" y="4694019"/>
            <a:ext cx="2689678" cy="1151861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на территории Черемховского районного муниципального образования»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235" y="5954233"/>
            <a:ext cx="2689677" cy="850604"/>
          </a:xfrm>
          <a:prstGeom prst="rect">
            <a:avLst/>
          </a:prstGeom>
          <a:solidFill>
            <a:srgbClr val="CCE1E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12653" y="3509792"/>
            <a:ext cx="3793327" cy="1043168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сфере охраны окружающей среды; Осуществление отдельных областных государственных полномочий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35153" y="4622667"/>
            <a:ext cx="3770827" cy="1338438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реализации мероприятий в области энергосбережения и повышения энергетической эффективности; Создание системы мониторинга и информационного и методического обеспечения мероприятий по энергосбережению и повышению энергетической эффективности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35153" y="6058462"/>
            <a:ext cx="3770827" cy="782396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в области жилищно-коммунального хозяйства; Осуществление отдельных областных государственных полномочий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889359" y="2597887"/>
            <a:ext cx="163032" cy="177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>
            <a:off x="321181" y="1337352"/>
            <a:ext cx="6274828" cy="746428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и устойчивое развитие территорий Черемховского района, повышение качества и комфорта жизнедеятельности населения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2816912" y="2665943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6858016" y="1357298"/>
            <a:ext cx="2208532" cy="1664803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75 136,7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74 010,1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30 491,0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76AE9B-09CF-E4B0-F85E-3F202A4D34E8}"/>
              </a:ext>
            </a:extLst>
          </p:cNvPr>
          <p:cNvSpPr/>
          <p:nvPr/>
        </p:nvSpPr>
        <p:spPr>
          <a:xfrm>
            <a:off x="142844" y="142147"/>
            <a:ext cx="8858312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«Жилищно-коммунальный комплекс и развитие инфраструктуры в  Черемховском районном муниципальном образовании»</a:t>
            </a:r>
          </a:p>
        </p:txBody>
      </p:sp>
      <p:sp>
        <p:nvSpPr>
          <p:cNvPr id="5" name="Стрелка вправо 25">
            <a:extLst>
              <a:ext uri="{FF2B5EF4-FFF2-40B4-BE49-F238E27FC236}">
                <a16:creationId xmlns:a16="http://schemas.microsoft.com/office/drawing/2014/main" xmlns="" id="{C87F7740-956D-1C0D-97AE-4F3A9ADC986A}"/>
              </a:ext>
            </a:extLst>
          </p:cNvPr>
          <p:cNvSpPr/>
          <p:nvPr/>
        </p:nvSpPr>
        <p:spPr>
          <a:xfrm>
            <a:off x="2806637" y="3847306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25">
            <a:extLst>
              <a:ext uri="{FF2B5EF4-FFF2-40B4-BE49-F238E27FC236}">
                <a16:creationId xmlns:a16="http://schemas.microsoft.com/office/drawing/2014/main" xmlns="" id="{6A2D4054-787E-0FC6-823A-C4EB94D05DD2}"/>
              </a:ext>
            </a:extLst>
          </p:cNvPr>
          <p:cNvSpPr/>
          <p:nvPr/>
        </p:nvSpPr>
        <p:spPr>
          <a:xfrm>
            <a:off x="2829590" y="5181338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25">
            <a:extLst>
              <a:ext uri="{FF2B5EF4-FFF2-40B4-BE49-F238E27FC236}">
                <a16:creationId xmlns:a16="http://schemas.microsoft.com/office/drawing/2014/main" xmlns="" id="{84F2CEE9-FD3C-E2FE-D180-FD34FA24303A}"/>
              </a:ext>
            </a:extLst>
          </p:cNvPr>
          <p:cNvSpPr/>
          <p:nvPr/>
        </p:nvSpPr>
        <p:spPr>
          <a:xfrm>
            <a:off x="2848510" y="6319233"/>
            <a:ext cx="183143" cy="221096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2653" y="2157668"/>
            <a:ext cx="3793327" cy="1284194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 объектами социальной и инженерной инфраструктуры; Поощрение лучших работающих в агропромышленном комплексе трудовых коллективов и передовых работников за высокие производственные показатели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rbor Day Green Globe Poster Background | Go green posters, Poster drawing,  Environmental posters">
            <a:extLst>
              <a:ext uri="{FF2B5EF4-FFF2-40B4-BE49-F238E27FC236}">
                <a16:creationId xmlns:a16="http://schemas.microsoft.com/office/drawing/2014/main" xmlns="" id="{1341D261-72F9-ADBF-8422-CD0A1FFC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969" y="3218276"/>
            <a:ext cx="1967656" cy="29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F4EB411-7F5A-B68F-B7CE-5C2F0ADA54A5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376AE9B-09CF-E4B0-F85E-3F202A4D34E8}"/>
              </a:ext>
            </a:extLst>
          </p:cNvPr>
          <p:cNvSpPr/>
          <p:nvPr/>
        </p:nvSpPr>
        <p:spPr>
          <a:xfrm>
            <a:off x="379263" y="142147"/>
            <a:ext cx="8407579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«Жилищно-коммунальный комплекс и развитие инфраструктуры в  Черемховском районном муниципальном образовании»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1357298"/>
            <a:ext cx="8358246" cy="207170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в сельской местности.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реализации мер по охране окружающей среды и сохранению здоровья населения, создание экологически безопасной и комфортной среды на территории Черемховского района.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эффективности использования энергетических ресурсов на территории Черемховского районного муниципального образования.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 Формирование и проведение политики администрации Черемховского районного муниципального образования в области жилищно-коммунального хозяйства и развития инфраструктуры района.</a:t>
            </a:r>
          </a:p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Создание условий для устойчивого и комплексного развития территории Черемховского районного муниципального образования в сфере градостроительства.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4" y="3500437"/>
          <a:ext cx="835824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549"/>
                <a:gridCol w="645260"/>
                <a:gridCol w="1008410"/>
                <a:gridCol w="1076075"/>
                <a:gridCol w="1076075"/>
                <a:gridCol w="1152938"/>
                <a:gridCol w="1152938"/>
              </a:tblGrid>
              <a:tr h="387560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ученических мест в учреждениях образования, введенных в эксплуатацию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44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ученических мест в учреждениях образования, введенных в эксплуатацию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  <a:tr h="83474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Удельные расходы бюджета ЧРМО на осуществление мероприятий в области энергосбережения и повышения энергетической эффективности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руб./ 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</a:tr>
              <a:tr h="53662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предоставления муниципальных услуг, оказываемых специалистами УЖКХ АЧРМО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53662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результативности работы по внесению изменений в СТП Черемховского района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F4EB411-7F5A-B68F-B7CE-5C2F0ADA54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0724" name="Содержимое 3"/>
          <p:cNvSpPr>
            <a:spLocks noGrp="1"/>
          </p:cNvSpPr>
          <p:nvPr>
            <p:ph type="body" sz="quarter" idx="13"/>
          </p:nvPr>
        </p:nvSpPr>
        <p:spPr>
          <a:xfrm>
            <a:off x="323850" y="1639888"/>
            <a:ext cx="4037013" cy="4414837"/>
          </a:xfrm>
        </p:spPr>
        <p:txBody>
          <a:bodyPr/>
          <a:lstStyle/>
          <a:p>
            <a:pPr marL="87313" indent="0" eaLnBrk="1" hangingPunct="1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87313" indent="0" eaLnBrk="1" hangingPunct="1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EFB606-9489-4C2F-BECD-38F80641C1FD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1218" y="1128545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376AE9B-09CF-E4B0-F85E-3F202A4D34E8}"/>
              </a:ext>
            </a:extLst>
          </p:cNvPr>
          <p:cNvSpPr/>
          <p:nvPr/>
        </p:nvSpPr>
        <p:spPr>
          <a:xfrm>
            <a:off x="379263" y="142147"/>
            <a:ext cx="8407579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«Жилищно-коммунальный комплекс и развитие инфраструктуры в  Черемховском районном муниципальном образовании»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857363"/>
          <a:ext cx="8501122" cy="3143273"/>
        </p:xfrm>
        <a:graphic>
          <a:graphicData uri="http://schemas.openxmlformats.org/drawingml/2006/table">
            <a:tbl>
              <a:tblPr/>
              <a:tblGrid>
                <a:gridCol w="5357850"/>
                <a:gridCol w="1071570"/>
                <a:gridCol w="1000132"/>
                <a:gridCol w="1071570"/>
              </a:tblGrid>
              <a:tr h="448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5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сельского клуба в п. Новостройка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63 190,8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63 190,8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8905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районного трудового соревнования (конкурса) в сфере агропромышленного комплекса, направленного на выявление лучших работающих в сельскохозяйственном производстве трудовых коллективов, передовых работников агропромышленного комплекса и поощрение их за высокие результаты труда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29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районного конкурса в сфере территориального общественного самоуправления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4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областных государственных полномочий по организации мероприятий при осуществлении деятельности по обращению с собаками и кошками без владельцев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1 706,2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ликвидацию несанкционированных свалок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19 906,8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https://pbs.twimg.com/media/EvTZYDpWYAIoJ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72074"/>
            <a:ext cx="2464575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im0-tub-ru.yandex.net/i?id=c054dfe6f5158191f33f6a3aaaa8fb18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72074"/>
            <a:ext cx="1928826" cy="163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https://phonoteka.org/uploads/posts/2021-05/1620202942_27-phonoteka_org-p-fermerstvo-fon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143512"/>
            <a:ext cx="2249128" cy="148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65E5CA-F690-41E4-FC02-2F8FB022727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85720" y="1500174"/>
            <a:ext cx="6033870" cy="683189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муниципальными финансами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481500" y="1493874"/>
            <a:ext cx="2475615" cy="193512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197 230,6 тыс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169 605,4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175 770,1 тыс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6478" y="2385176"/>
            <a:ext cx="2877310" cy="175954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бюджета" на 2018-2023 годы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373923"/>
            <a:ext cx="3047664" cy="1781072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района" на 2018 – 2023 годы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42844" y="4329404"/>
            <a:ext cx="2964250" cy="243529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финансами, организация составления, исполнения и контроля за исполнением районного бюджета, реализация возложенных на финансовое управление бюджетных полномочий;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498640" y="4327552"/>
            <a:ext cx="2628123" cy="1062256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финансовой устойчивости бюджетов поселений Черемховского района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17834" y="4154995"/>
            <a:ext cx="256854" cy="180699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680715" y="4119813"/>
            <a:ext cx="233266" cy="21217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lopasnya.ru/wp-content/uploads/2020/10/tzvymyts5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928" y="3676467"/>
            <a:ext cx="242889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E1C162-4993-DD11-C7D0-F96488CA0DD9}"/>
              </a:ext>
            </a:extLst>
          </p:cNvPr>
          <p:cNvSpPr/>
          <p:nvPr/>
        </p:nvSpPr>
        <p:spPr>
          <a:xfrm>
            <a:off x="285720" y="121353"/>
            <a:ext cx="8643997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муниципальными финансами Черемховского районного муниципального образования»</a:t>
            </a:r>
          </a:p>
        </p:txBody>
      </p:sp>
      <p:pic>
        <p:nvPicPr>
          <p:cNvPr id="8196" name="Picture 4" descr="Финансы - PNG All">
            <a:extLst>
              <a:ext uri="{FF2B5EF4-FFF2-40B4-BE49-F238E27FC236}">
                <a16:creationId xmlns:a16="http://schemas.microsoft.com/office/drawing/2014/main" xmlns="" id="{93B7BC4C-B4BD-C90C-0BFE-EFA29C02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511" y="5391171"/>
            <a:ext cx="1796460" cy="14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7A0F9C2-14F4-3F56-72B3-F2E50CF92102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6" name="Picture 2" descr="https://fin-semenov.ru/image/budjet-obrazovani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01" y="1332145"/>
            <a:ext cx="1745422" cy="1745438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69C0C6-FE76-F065-0E81-569D4F680A6A}"/>
              </a:ext>
            </a:extLst>
          </p:cNvPr>
          <p:cNvSpPr/>
          <p:nvPr/>
        </p:nvSpPr>
        <p:spPr>
          <a:xfrm>
            <a:off x="844570" y="380631"/>
            <a:ext cx="7799396" cy="47660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10A95-FA97-09A2-71A4-0BC3AE6CF87D}"/>
              </a:ext>
            </a:extLst>
          </p:cNvPr>
          <p:cNvSpPr txBox="1"/>
          <p:nvPr/>
        </p:nvSpPr>
        <p:spPr>
          <a:xfrm>
            <a:off x="215516" y="35164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БЮДЖЕТ ДЛЯ ГРАЖДАН?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CA2FB6-9341-B41C-C00E-B97CFD4D3316}"/>
              </a:ext>
            </a:extLst>
          </p:cNvPr>
          <p:cNvSpPr/>
          <p:nvPr/>
        </p:nvSpPr>
        <p:spPr>
          <a:xfrm>
            <a:off x="797746" y="1000108"/>
            <a:ext cx="5843879" cy="2428892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бюджете Черемховского районного муниципального образования в формате, доступном для широкого круга пользователей.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представленной информации отражены положения бюджета Черемховского районного муниципального образования на предстоящий 2023 год и на плановый период 2024 и 2025 годов.</a:t>
            </a:r>
          </a:p>
          <a:p>
            <a:pPr algn="ctr"/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673" y="1215023"/>
            <a:ext cx="3581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5D6B5AD-370F-D980-0740-2BE161274D7D}"/>
              </a:ext>
            </a:extLst>
          </p:cNvPr>
          <p:cNvSpPr/>
          <p:nvPr/>
        </p:nvSpPr>
        <p:spPr>
          <a:xfrm>
            <a:off x="797746" y="3534860"/>
            <a:ext cx="7889616" cy="318028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5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5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55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населения;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раскрытие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 о бюджете муниципального района и деятельности органов </a:t>
            </a: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власти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расширение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возможностей взаимодействия органов власти и граждан. </a:t>
            </a:r>
          </a:p>
          <a:p>
            <a:pPr algn="just"/>
            <a:r>
              <a:rPr lang="ru-RU" sz="15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доступность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понятность информации для широкого круга граждан;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визуализация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данных о бюджете; </a:t>
            </a:r>
          </a:p>
          <a:p>
            <a:pPr algn="just">
              <a:buFontTx/>
              <a:buChar char="-"/>
            </a:pP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консолидация в презентации общих сведений о бюджете. </a:t>
            </a:r>
            <a:endParaRPr lang="ru-RU" sz="15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155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: </a:t>
            </a:r>
          </a:p>
          <a:p>
            <a:pPr algn="just">
              <a:buFontTx/>
              <a:buChar char="-"/>
            </a:pP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свободный доступ к информации о бюджете и деятельности органов власти; </a:t>
            </a: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вовлечение граждан в диалог с органами власти; </a:t>
            </a:r>
            <a:endParaRPr lang="ru-RU" sz="15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5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прозрачность </a:t>
            </a:r>
            <a:r>
              <a:rPr lang="ru-RU" sz="15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и расходования бюджетных средств. </a:t>
            </a:r>
          </a:p>
          <a:p>
            <a:pPr algn="ctr"/>
            <a:endParaRPr lang="ru-RU" sz="1350" dirty="0"/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65E5CA-F690-41E4-FC02-2F8FB022727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E8F5B37-FE08-48A0-9AAE-95759E317DE8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61218" y="104113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E1C162-4993-DD11-C7D0-F96488CA0DD9}"/>
              </a:ext>
            </a:extLst>
          </p:cNvPr>
          <p:cNvSpPr/>
          <p:nvPr/>
        </p:nvSpPr>
        <p:spPr>
          <a:xfrm>
            <a:off x="520291" y="121353"/>
            <a:ext cx="8178153" cy="110606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муниципальными финансами Черемховского районного муниципального образования»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34" y="1285860"/>
            <a:ext cx="8215370" cy="100013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3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районного бюджета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равных условий для устойчивого исполнения расходных обязательств поселений Черемховского района</a:t>
            </a:r>
          </a:p>
          <a:p>
            <a:pPr lvl="0"/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0034" y="2357429"/>
          <a:ext cx="8215371" cy="242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8"/>
                <a:gridCol w="634229"/>
                <a:gridCol w="991174"/>
                <a:gridCol w="1057680"/>
                <a:gridCol w="1057680"/>
                <a:gridCol w="1133230"/>
                <a:gridCol w="1133230"/>
              </a:tblGrid>
              <a:tr h="55061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 налоговых и неналоговых доходов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</a:p>
                  </a:txBody>
                  <a:tcPr marL="68580" marR="68580" marT="0" marB="0" anchor="ctr"/>
                </a:tc>
              </a:tr>
              <a:tr h="58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дефицита бюджета района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 anchor="ctr"/>
                </a:tc>
              </a:tr>
              <a:tr h="70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фонда финансовой поддержки поселений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636"/>
            <a:ext cx="321471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id-legalgroup.com/upload/images/id_159/nachislenie-i-yplata-avansov-v-razmere-2-9-dlya-kogo-vozniklo-obyazatels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636"/>
            <a:ext cx="292895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2D9A76-E4A9-617F-3E2F-DFAD31E3D21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5" name="Group 19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8330665"/>
              </p:ext>
            </p:extLst>
          </p:nvPr>
        </p:nvGraphicFramePr>
        <p:xfrm>
          <a:off x="428595" y="1142983"/>
          <a:ext cx="8486803" cy="542928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683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6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15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179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Поселение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Алехинское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5 696,8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4 621,7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4 678,8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Бельское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10 423,3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8 572,5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Булайское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7 651,4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6 368,7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Голуметское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11 126,7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9 177,2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9 285,9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Зерновское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6 599,4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5 393,1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5 348,8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Каменно-Ангарское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4 728,9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3 923,9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3 974,3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Лоховское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6 832,8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5 542,2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5 598,6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Михайловское городское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14 003,7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11 401,7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11 600,4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Нижнеиретское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6 479,0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5 377,6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Новогромовское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9 828,2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8 124,8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8 223,8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marL="0" algn="ctr" defTabSz="914400" rtl="0" fontAlgn="t" latinLnBrk="0"/>
                      <a:r>
                        <a:rPr lang="ru-RU" sz="1400" b="0" u="none" strike="noStrike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Новостроевское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6 971,7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5 749,9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5 816,4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Онотское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4 079,2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3 390,3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3 387,8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Парфеновское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8 365,3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6 912,2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6 998,4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Саянское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7 151,2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5 893,6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5 961,2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Тальниковское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8 538,9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7 037,1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7 117,5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Тунгусское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5 023,8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4 157,3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4 208,2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Узколугское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6 130,4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5 077,3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5 140,8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75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Черемховское сельское поселение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 horzOverflow="overflow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12 340,6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10 051,3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10 153,6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5723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endParaRPr lang="ru-RU" sz="14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141 971,3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116 701,2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117 979,5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507" y="152400"/>
            <a:ext cx="9129493" cy="7757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62199" y="204282"/>
            <a:ext cx="8929991" cy="652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EF3871B-48F0-F086-1535-920E2FC2ABFE}"/>
              </a:ext>
            </a:extLst>
          </p:cNvPr>
          <p:cNvSpPr/>
          <p:nvPr/>
        </p:nvSpPr>
        <p:spPr>
          <a:xfrm>
            <a:off x="397166" y="173850"/>
            <a:ext cx="8532552" cy="73286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дотаций на выравнивание бюджетной обеспеченности поселений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224591132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01E797-3753-256A-A275-6924651DBE3C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>
                <a:cs typeface="Times New Roman" pitchFamily="18" charset="0"/>
              </a:rPr>
              <a:t/>
            </a:r>
            <a:br>
              <a:rPr lang="ru-RU" b="0" dirty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254" y="1448205"/>
            <a:ext cx="6615324" cy="1477398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 реализация единой политики в сфере владения,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</a:p>
          <a:p>
            <a:pPr algn="ctr"/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распоряжения имуществом, находящимся в собственности Черемховского районного муниципального образования, обеспечение реализации предусмотренных законодательством Российской Федерации полномочий органов местного самоуправления в сфере выполнения работ, оказания услуг, обеспечивающих деятельность Черемховского районного муниципального образования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58016" y="1764375"/>
            <a:ext cx="2143140" cy="1394748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48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271,5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47 887,5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51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668,6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223" y="3049024"/>
            <a:ext cx="3213839" cy="110305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"Совершенствование качества управления муниципальным имуществом и земельными ресурсами в Черемховском районном муниципальном образовании"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223" y="4334411"/>
            <a:ext cx="3213840" cy="113332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8223" y="5681930"/>
            <a:ext cx="3167457" cy="102721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"Осуществление полномочий Комитета по управлению муниципальным имуществом Черемховского районного муниципального образования»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4391" y="3186515"/>
            <a:ext cx="3213839" cy="66459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функций по управлению и распоряжению муниципальным имуществом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537689" y="3991985"/>
            <a:ext cx="3699041" cy="181817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муниципального задания на оказание муниципальных услуг (выполнение работ) муниципальными бюджетными учреждениями;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о деятельности органов власти, а также по вопросам, имеющим большую социальную значимость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23305" y="5950448"/>
            <a:ext cx="3713425" cy="758697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Черемховского районного муниципального образования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351034" y="3400511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78533E-66F0-E7FA-AEF0-3B21AE730A3A}"/>
              </a:ext>
            </a:extLst>
          </p:cNvPr>
          <p:cNvSpPr/>
          <p:nvPr/>
        </p:nvSpPr>
        <p:spPr>
          <a:xfrm>
            <a:off x="214282" y="168197"/>
            <a:ext cx="8643997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 имуществом Черемховского районного муниципального образования» </a:t>
            </a:r>
          </a:p>
        </p:txBody>
      </p:sp>
      <p:sp>
        <p:nvSpPr>
          <p:cNvPr id="17" name="Стрелка вправо 6">
            <a:extLst>
              <a:ext uri="{FF2B5EF4-FFF2-40B4-BE49-F238E27FC236}">
                <a16:creationId xmlns:a16="http://schemas.microsoft.com/office/drawing/2014/main" xmlns="" id="{EBA54EAC-FE51-0F09-BB2B-14374E5DBB18}"/>
              </a:ext>
            </a:extLst>
          </p:cNvPr>
          <p:cNvSpPr/>
          <p:nvPr/>
        </p:nvSpPr>
        <p:spPr>
          <a:xfrm>
            <a:off x="3335208" y="4731072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6">
            <a:extLst>
              <a:ext uri="{FF2B5EF4-FFF2-40B4-BE49-F238E27FC236}">
                <a16:creationId xmlns:a16="http://schemas.microsoft.com/office/drawing/2014/main" xmlns="" id="{33853071-4235-A048-4EE9-49B1B86C4520}"/>
              </a:ext>
            </a:extLst>
          </p:cNvPr>
          <p:cNvSpPr/>
          <p:nvPr/>
        </p:nvSpPr>
        <p:spPr>
          <a:xfrm>
            <a:off x="3335208" y="6108632"/>
            <a:ext cx="223357" cy="236605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0" name="Picture 2" descr="Высококвалифицированная юридическая помощь">
            <a:extLst>
              <a:ext uri="{FF2B5EF4-FFF2-40B4-BE49-F238E27FC236}">
                <a16:creationId xmlns:a16="http://schemas.microsoft.com/office/drawing/2014/main" xmlns="" id="{3F0BA284-480E-B5A6-9B8A-1E4903DC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230" y="3244044"/>
            <a:ext cx="2476901" cy="14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201E797-3753-256A-A275-6924651DBE3C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>
                <a:cs typeface="Times New Roman" pitchFamily="18" charset="0"/>
              </a:rPr>
              <a:t/>
            </a:r>
            <a:br>
              <a:rPr lang="ru-RU" b="0" dirty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4EBAB5-6A5F-4203-86BC-28482249DC2F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78533E-66F0-E7FA-AEF0-3B21AE730A3A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 имуществом Черемховского районного муниципального образования»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1357298"/>
            <a:ext cx="8215370" cy="135732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эффективности управления и распоряжения имуществом, находящимся в муниципальной собственности Черемховского районного муниципального образования.</a:t>
            </a:r>
          </a:p>
          <a:p>
            <a:pPr lvl="0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Комплексное обеспечение деятельности подведомственных муниципальных бюджетных  учреждений и муниципальных унитарных предприятий Черемховского районного муниципального образования.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Осуществление эффективной реализации  полномочий Комитета по управлению муниципальным имуществом Черемховского районного муниципального образования.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8596" y="2786059"/>
          <a:ext cx="8143933" cy="387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7"/>
                <a:gridCol w="628713"/>
                <a:gridCol w="982555"/>
                <a:gridCol w="1048483"/>
                <a:gridCol w="1048483"/>
                <a:gridCol w="1123376"/>
                <a:gridCol w="1123376"/>
              </a:tblGrid>
              <a:tr h="42862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1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объектов учета, сведения о которых внесены в Реестр муниципального имущества Черемховского районного муниципального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муниципального задания на оказание муниципальных услуг (выполнения работ) муниципальными бюджетными учреждениями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4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Годовой тираж печатного издания, информирующий население Черемховского районного муниципального образования о деятельности органов местного самоуправления, а так же по вопросам, имеющим высокую социальную значимость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экз.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86700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01E797-3753-256A-A275-6924651DBE3C}"/>
              </a:ext>
            </a:extLst>
          </p:cNvPr>
          <p:cNvSpPr/>
          <p:nvPr/>
        </p:nvSpPr>
        <p:spPr>
          <a:xfrm>
            <a:off x="14284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dirty="0">
                <a:cs typeface="Times New Roman" pitchFamily="18" charset="0"/>
              </a:rPr>
              <a:t/>
            </a:r>
            <a:br>
              <a:rPr lang="ru-RU" b="0" dirty="0"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1571625"/>
            <a:ext cx="3979863" cy="4260850"/>
          </a:xfrm>
        </p:spPr>
        <p:txBody>
          <a:bodyPr/>
          <a:lstStyle/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marL="87313" indent="0" eaLnBrk="1" hangingPunct="1"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61218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678533E-66F0-E7FA-AEF0-3B21AE730A3A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«Управление муниципальным имуществом Черемховского районного муниципального образования»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1857363"/>
          <a:ext cx="8501122" cy="3321446"/>
        </p:xfrm>
        <a:graphic>
          <a:graphicData uri="http://schemas.openxmlformats.org/drawingml/2006/table">
            <a:tbl>
              <a:tblPr/>
              <a:tblGrid>
                <a:gridCol w="5357850"/>
                <a:gridCol w="1071570"/>
                <a:gridCol w="1000132"/>
                <a:gridCol w="1071570"/>
              </a:tblGrid>
              <a:tr h="448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5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инвентаризацию объектов недвижимости и земельных участков, расположенных на территории Черемховского районного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61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рыночной стоимости муниципального имущества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29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земельных участков, государственная собственность на которые не разграничена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564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муниципального задания муниципального бюджетного учреждения Автоцентр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35 256,6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35 296,3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38 284,4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муниципального задания муниципального бюджетного учреждения ПроектСметСервис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3 162,0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субсидии в целях возмещения недополученных доходов и финансового обеспечения (возмещения) затрат в связи с производством (реализацией) товаров, выполнением работ, оказанием услуг МУП Газета «Мое село, край Черемховский»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4" descr="http://www.rubadm.ru/sites/default/files/users/pressa/2021/01/mun_zad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357826"/>
            <a:ext cx="2214578" cy="13745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2" descr="C:\Users\Eva\Desktop\Budget-Calculator-1024x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429264"/>
            <a:ext cx="1857388" cy="13285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6" descr="26838-english-language-newspaper-material-1024x96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204141"/>
            <a:ext cx="1608206" cy="16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C467CF-9329-3C5A-686E-518FCB22871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704" y="2489040"/>
            <a:ext cx="3009448" cy="83823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системы управления муниципальным образованием»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1396" y="2478417"/>
            <a:ext cx="2679403" cy="84885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предпринимательства»</a:t>
            </a:r>
          </a:p>
          <a:p>
            <a:pPr algn="ctr"/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13029" y="1526715"/>
            <a:ext cx="6060558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муниципального управления Черемховского районного муниципального образования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3402" y="1493915"/>
            <a:ext cx="2360429" cy="1459481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63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684,6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61 277,6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2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66 873,0  </a:t>
            </a:r>
            <a:r>
              <a:rPr lang="ru-RU" sz="12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2845" y="3500438"/>
            <a:ext cx="3643338" cy="324330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потребности и организация обучения, подготовки и повышения квалификации;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Доплаты к пенсиям, дополнительное пенсионное обеспечение;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Льготы, предоставляемые гражданам, удостоенным звания "Почетный гражданин Черемховского района;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Членские взносы;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функций администрации муниципального района, деятельности мэра муниципального района;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880214" y="3625439"/>
            <a:ext cx="2593373" cy="1387737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административно-организационной поддержки субъектам малого и среднего предпринимательства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83270" y="3337693"/>
            <a:ext cx="242316" cy="182613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942371" y="3306874"/>
            <a:ext cx="237452" cy="174661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4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534" y="5193276"/>
            <a:ext cx="2096732" cy="151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364" name="Picture 4" descr="https://www.eada.edu/assets/images/CDD/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6083" y="3067512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42F19C-7C4E-54C3-485C-1AE73D24A274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«Муниципальное управление в Черемховском районном муниципальном образовании»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C467CF-9329-3C5A-686E-518FCB2287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42F19C-7C4E-54C3-485C-1AE73D24A274}"/>
              </a:ext>
            </a:extLst>
          </p:cNvPr>
          <p:cNvSpPr/>
          <p:nvPr/>
        </p:nvSpPr>
        <p:spPr>
          <a:xfrm>
            <a:off x="571472" y="168197"/>
            <a:ext cx="8089604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«Муниципальное управление в Черемховском районном муниципальном образовании»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1428736"/>
            <a:ext cx="8072494" cy="92869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эффективности деятельности администрации</a:t>
            </a:r>
          </a:p>
          <a:p>
            <a:pPr algn="just"/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условий для устойчивого развития и повышения конкурентоспособности субъектов малого и среднего предпринимательства в Черемховском районе</a:t>
            </a:r>
            <a:endParaRPr lang="ru-RU" sz="13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42910" y="2428868"/>
          <a:ext cx="8001054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545"/>
                <a:gridCol w="617683"/>
                <a:gridCol w="965316"/>
                <a:gridCol w="1030088"/>
                <a:gridCol w="1030088"/>
                <a:gridCol w="1103667"/>
                <a:gridCol w="1103667"/>
              </a:tblGrid>
              <a:tr h="600179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4734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200" spc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удовлетворенности населения качеством жизни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≥80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82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Число действующих на территории Черемховского района СМСП на 10 тысяч населения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субъект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менее145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786322"/>
            <a:ext cx="264320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.wallpapic.com/i4236-425-229/medium/3d-klipart-multfilmy-statuya-oboi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5000628" y="4786322"/>
            <a:ext cx="2428892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C467CF-9329-3C5A-686E-518FCB2287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42F19C-7C4E-54C3-485C-1AE73D24A274}"/>
              </a:ext>
            </a:extLst>
          </p:cNvPr>
          <p:cNvSpPr/>
          <p:nvPr/>
        </p:nvSpPr>
        <p:spPr>
          <a:xfrm>
            <a:off x="428596" y="168197"/>
            <a:ext cx="8358246" cy="111766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«Муниципальное управление в Черемховском районном муниципальном образовании» </a:t>
            </a:r>
          </a:p>
        </p:txBody>
      </p:sp>
      <p:pic>
        <p:nvPicPr>
          <p:cNvPr id="10" name="Picture 4" descr="C:\Users\Eva\Downloads\licdei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500570"/>
            <a:ext cx="2643206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1" y="1857363"/>
          <a:ext cx="8572560" cy="2357455"/>
        </p:xfrm>
        <a:graphic>
          <a:graphicData uri="http://schemas.openxmlformats.org/drawingml/2006/table">
            <a:tbl>
              <a:tblPr/>
              <a:tblGrid>
                <a:gridCol w="5429288"/>
                <a:gridCol w="1071570"/>
                <a:gridCol w="1000132"/>
                <a:gridCol w="1071570"/>
              </a:tblGrid>
              <a:tr h="493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136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пенсии за выслугу лет гражданам, замещавшим должности муниципальной службы в органах местного самоуправления Черемховского районного муниципального образования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7 729,5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8 038,7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8 360,2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выплаты в соответствии с Решением Думы Черемховского районного муниципального образования от 27.06.2012 № 213 "Об утверждении положения "О Почетном звании Почетный гражданин Черемховского района""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1 265,5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1 306,9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1 348,3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Picture 4" descr="C:\Users\Eva\Desktop\О-компании-МЕГАКУРЬ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429132"/>
            <a:ext cx="3378110" cy="1969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1385" y="2371061"/>
            <a:ext cx="2934585" cy="1180213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в Черемховском районном муниципальном образовании»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9488" y="3746205"/>
            <a:ext cx="2966482" cy="1091609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условий охраны труда в Черемховском районном муниципальном образовании»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6380" y="5212374"/>
            <a:ext cx="2914002" cy="116895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общественной безопасности»</a:t>
            </a:r>
          </a:p>
        </p:txBody>
      </p:sp>
      <p:pic>
        <p:nvPicPr>
          <p:cNvPr id="15" name="Рисунок 14" descr="1461593545_molode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857760"/>
            <a:ext cx="1739455" cy="180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380199" y="2317896"/>
            <a:ext cx="3173818" cy="988830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участников дорожного движения и развитие сети искусственных сооружений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70521" y="3400464"/>
            <a:ext cx="3183495" cy="1325524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превентивных мер, направленных на улучшение условий труда, снижение уровня производственного травматизма и профессиональной заболеваемости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8992" y="4786322"/>
            <a:ext cx="3130305" cy="1947697"/>
          </a:xfrm>
          <a:prstGeom prst="roundRect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профилактике правонарушений и повышению уровня безопасности граждан на территории Черемховского района; Расходы на обеспечение деятельности Муниципального казенного учреждения "Единая дежурно-деспетчерская служба Черемховского района"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206379" y="1534111"/>
            <a:ext cx="6347638" cy="642941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безопасности жизнедеятельности населения Черемховского района</a:t>
            </a: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586870" y="1505460"/>
            <a:ext cx="2449625" cy="148074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2023 год  – 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650,1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2024 год  –  6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713,4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2025 год  –  7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458,6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143891" y="2781489"/>
            <a:ext cx="236307" cy="23911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143890" y="4062231"/>
            <a:ext cx="240615" cy="23911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154167" y="5703422"/>
            <a:ext cx="226031" cy="254047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жизнедеятельности в Черемховском районном муниципальном образовании»</a:t>
            </a:r>
          </a:p>
        </p:txBody>
      </p:sp>
      <p:pic>
        <p:nvPicPr>
          <p:cNvPr id="2050" name="Picture 2" descr="C:\Users\Гайдук\Desktop\1520240088_obz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71810"/>
            <a:ext cx="1762314" cy="1640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жизнедеятельности в Черемховском районном муниципальном образовании»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1428736"/>
            <a:ext cx="8143932" cy="142876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Сохранение транспортно-эксплуатационных характеристик существующей дорожной сети дорог общего пользования местного значения вне населенных пунктов.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Улучшение условий и охраны труда у работодателей, осуществляющих деятельность на территории Черемховского района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развития системы профилактики правонарушений и повышения уровня безопасности граждан на территории Черемховского района</a:t>
            </a:r>
            <a:endParaRPr lang="ru-RU" sz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71474" y="3286123"/>
          <a:ext cx="8001052" cy="307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544"/>
                <a:gridCol w="686194"/>
                <a:gridCol w="896804"/>
                <a:gridCol w="1030087"/>
                <a:gridCol w="1030087"/>
                <a:gridCol w="1103668"/>
                <a:gridCol w="1103668"/>
              </a:tblGrid>
              <a:tr h="51622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6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виадука на территории Черемховского района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6760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пострадавших в результате несчастных случаев на производстве с утратой трудоспособности на 1 рабочий день и более в расчете на 1000 работающих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≤0,18</a:t>
                      </a:r>
                    </a:p>
                  </a:txBody>
                  <a:tcPr marL="68580" marR="68580" marT="0" marB="0" anchor="ctr"/>
                </a:tc>
              </a:tr>
              <a:tr h="671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зарегистрированных преступлений относительно к предыдущему году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≤1,0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C4C36C-29B5-9837-BF46-F6102CBD722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1506" name="Picture 2" descr="«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59" y="1121324"/>
            <a:ext cx="1785950" cy="1357322"/>
          </a:xfrm>
          <a:prstGeom prst="rect">
            <a:avLst/>
          </a:prstGeom>
          <a:noFill/>
        </p:spPr>
      </p:pic>
      <p:pic>
        <p:nvPicPr>
          <p:cNvPr id="21508" name="Picture 4" descr="https://www.alsadm.ru/upload/files/doc/Finance/Budget/budget_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060" y="4180810"/>
            <a:ext cx="2034288" cy="2034272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985497B-C153-073D-5601-9967D7E468A6}"/>
              </a:ext>
            </a:extLst>
          </p:cNvPr>
          <p:cNvSpPr/>
          <p:nvPr/>
        </p:nvSpPr>
        <p:spPr>
          <a:xfrm>
            <a:off x="731817" y="177128"/>
            <a:ext cx="7680365" cy="49423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1C3892-2DCC-FDD2-18EA-F280913DC390}"/>
              </a:ext>
            </a:extLst>
          </p:cNvPr>
          <p:cNvSpPr txBox="1"/>
          <p:nvPr/>
        </p:nvSpPr>
        <p:spPr>
          <a:xfrm>
            <a:off x="1611863" y="148145"/>
            <a:ext cx="592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ТАКОЕ БЮДЖЕТ?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BFE0907-7BBC-E0F9-6B2A-10D9B9E3FB17}"/>
              </a:ext>
            </a:extLst>
          </p:cNvPr>
          <p:cNvSpPr/>
          <p:nvPr/>
        </p:nvSpPr>
        <p:spPr>
          <a:xfrm>
            <a:off x="726953" y="819510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поступающие в бюджет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денежные средства (налоговые, неналоговые доходы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безвозмездные поступления)</a:t>
            </a:r>
            <a:endParaRPr lang="ru-RU" sz="16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DFF23E8-C47E-5A94-6DB1-BEFEEE0EC147}"/>
              </a:ext>
            </a:extLst>
          </p:cNvPr>
          <p:cNvSpPr/>
          <p:nvPr/>
        </p:nvSpPr>
        <p:spPr>
          <a:xfrm>
            <a:off x="5752713" y="841152"/>
            <a:ext cx="2654605" cy="2045798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выплачиваемые из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денежные средства (социальные выплаты населению,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муниципальных услуг, благоустройство,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другие)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47A2A5-E533-FD63-81B0-6A324890F690}"/>
              </a:ext>
            </a:extLst>
          </p:cNvPr>
          <p:cNvSpPr txBox="1"/>
          <p:nvPr/>
        </p:nvSpPr>
        <p:spPr>
          <a:xfrm>
            <a:off x="736682" y="3148505"/>
            <a:ext cx="7670636" cy="877163"/>
          </a:xfrm>
          <a:prstGeom prst="rect">
            <a:avLst/>
          </a:prstGeom>
          <a:solidFill>
            <a:srgbClr val="E9F3F7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1F30B48-5A65-806B-4D07-C38FA89AB9AB}"/>
              </a:ext>
            </a:extLst>
          </p:cNvPr>
          <p:cNvSpPr/>
          <p:nvPr/>
        </p:nvSpPr>
        <p:spPr>
          <a:xfrm>
            <a:off x="741547" y="4153971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профиците снижается долг и (или) растут остатки.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5D26018-934C-8B3C-46D1-8BA13133A630}"/>
              </a:ext>
            </a:extLst>
          </p:cNvPr>
          <p:cNvSpPr/>
          <p:nvPr/>
        </p:nvSpPr>
        <p:spPr>
          <a:xfrm>
            <a:off x="5755055" y="4153971"/>
            <a:ext cx="2649741" cy="205991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17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дефиците растет долг и (или) снижаются остатки.</a:t>
            </a:r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«Безопасность жизнедеятельности в Черемховском районном муниципальном образовании»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3" y="1714488"/>
          <a:ext cx="8215371" cy="3792159"/>
        </p:xfrm>
        <a:graphic>
          <a:graphicData uri="http://schemas.openxmlformats.org/drawingml/2006/table">
            <a:tbl>
              <a:tblPr/>
              <a:tblGrid>
                <a:gridCol w="5266263"/>
                <a:gridCol w="1053253"/>
                <a:gridCol w="983036"/>
                <a:gridCol w="912819"/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1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методической литературы и проведение районных мероприятий по предупреждению детского дорожно-транспортного травматизма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22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дорог, находящихся в собственности района, за счет средств дорожного фонда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4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конкурсных мероприятий в области охраны труда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965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распространение агитационных материалов, посвященных профилактике правонарушений, противодействию терроризму и экстремизму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4097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работы участковых уполномоченных полиции по профилактике и предупреждению правонарушений в рамках проводимого МО МВД России «Черемховский» конкурса «Лучший участковый уполномоченный полиции»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080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конкурсных мероприятий, направленных на профилактику правонарушений и повышение уровня безопасности граждан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659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межведомственной профилактической комплексной акции, направленной на профилактику безнадзорности и правонарушений несовершеннолетних "Акцент на главном"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https://p2.zoon.ru/f/e/5c95724b61f6738a662e6d50_5ca0c51235c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429264"/>
            <a:ext cx="187867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8" descr="https://st.depositphotos.com/2518853/4014/v/950/depositphotos_40142377-stock-illustration-vector-road-construction-concept-w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539145"/>
            <a:ext cx="1714512" cy="13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500702"/>
            <a:ext cx="1934243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C19F77-11F1-1AE2-D833-3F9B02AD4631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b="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CBDB89-381F-43BF-9DDF-347BB5C2529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76206" y="4660948"/>
            <a:ext cx="3414388" cy="91733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молодых семей и молодых специалистов в решении жилищной проблемы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81738" y="2302100"/>
            <a:ext cx="3414389" cy="917340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комплекса мероприятий, направленных на становление, развитие молодых граждан, решение молодежных проблем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c71a2429b6653696fec553ea666f4e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000372"/>
            <a:ext cx="186023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/>
        </p:nvSpPr>
        <p:spPr>
          <a:xfrm>
            <a:off x="233266" y="1403497"/>
            <a:ext cx="6298164" cy="797442"/>
          </a:xfrm>
          <a:prstGeom prst="homePlate">
            <a:avLst/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социализации и эффективной самореализации молодежи на территории Черемховского районного муниципального образования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181738" y="3301703"/>
            <a:ext cx="3414390" cy="124641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спортивных соревнований и физкультурно-массовых мероприятий;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спортивной инфраструктуры и материально-технической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базы. Развитие туристической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706896" y="1411318"/>
            <a:ext cx="2328768" cy="1342255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8 747,5 тыс. руб.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8 746,5 тыс.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– 1 426,0 тыс. руб.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3266" y="2314648"/>
            <a:ext cx="2689678" cy="987055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«Молодежная политика в Черемховском районном муниципальном образовании»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266" y="3381405"/>
            <a:ext cx="2689678" cy="108301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туризма 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Черемховском районном муниципальном образовании»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266" y="4544121"/>
            <a:ext cx="2689678" cy="541530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«Молодым семьям – доступное жилье»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3266" y="5215246"/>
            <a:ext cx="2689678" cy="1507174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«Комплексные меры профилактики  злоупотребления наркотическими средствами и психотропными веществами в Черемховском районном муниципальном образовании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195264" y="5706010"/>
            <a:ext cx="3336166" cy="1016409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комплексных профилактических мероприятий, направленных на улучшение наркоситуации в Черемховском районе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953767" y="2779705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28596" y="121442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F84652A-F3B7-CD30-7B91-8446D760A133}"/>
              </a:ext>
            </a:extLst>
          </p:cNvPr>
          <p:cNvSpPr/>
          <p:nvPr/>
        </p:nvSpPr>
        <p:spPr>
          <a:xfrm>
            <a:off x="214282" y="168197"/>
            <a:ext cx="878687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</a:r>
          </a:p>
        </p:txBody>
      </p:sp>
      <p:sp>
        <p:nvSpPr>
          <p:cNvPr id="8" name="Стрелка вправо 2">
            <a:extLst>
              <a:ext uri="{FF2B5EF4-FFF2-40B4-BE49-F238E27FC236}">
                <a16:creationId xmlns:a16="http://schemas.microsoft.com/office/drawing/2014/main" xmlns="" id="{08479EFE-59D8-E88F-5F94-1FDAEA7EE2A2}"/>
              </a:ext>
            </a:extLst>
          </p:cNvPr>
          <p:cNvSpPr/>
          <p:nvPr/>
        </p:nvSpPr>
        <p:spPr>
          <a:xfrm>
            <a:off x="2932084" y="3847673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2">
            <a:extLst>
              <a:ext uri="{FF2B5EF4-FFF2-40B4-BE49-F238E27FC236}">
                <a16:creationId xmlns:a16="http://schemas.microsoft.com/office/drawing/2014/main" xmlns="" id="{DAF4FEB9-127B-9984-1409-A8F9914C125B}"/>
              </a:ext>
            </a:extLst>
          </p:cNvPr>
          <p:cNvSpPr/>
          <p:nvPr/>
        </p:nvSpPr>
        <p:spPr>
          <a:xfrm>
            <a:off x="2944238" y="4699574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2">
            <a:extLst>
              <a:ext uri="{FF2B5EF4-FFF2-40B4-BE49-F238E27FC236}">
                <a16:creationId xmlns:a16="http://schemas.microsoft.com/office/drawing/2014/main" xmlns="" id="{1E92D8F1-DC6C-55BE-64FA-DF172A67FAF3}"/>
              </a:ext>
            </a:extLst>
          </p:cNvPr>
          <p:cNvSpPr/>
          <p:nvPr/>
        </p:nvSpPr>
        <p:spPr>
          <a:xfrm>
            <a:off x="2953767" y="5969742"/>
            <a:ext cx="210674" cy="230623"/>
          </a:xfrm>
          <a:prstGeom prst="right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38" name="Picture 2" descr="Young People PNG Transparent Image | PNG Mart">
            <a:extLst>
              <a:ext uri="{FF2B5EF4-FFF2-40B4-BE49-F238E27FC236}">
                <a16:creationId xmlns:a16="http://schemas.microsoft.com/office/drawing/2014/main" xmlns="" id="{F072DB9A-B0CC-CC92-B0F9-4F7DCE72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071" y="4553195"/>
            <a:ext cx="3661361" cy="19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1357298"/>
            <a:ext cx="8358246" cy="1928826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становления и развития молодых граждан, реализации их способностей в интересах общества и государства, развития молодежных общественных объединений и инициатив.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Обеспечение условий для развития на территории Черемховского районного муниципального образования физической культуры и массового спорта.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Разработка и внедрение на территории Черемховского районного муниципального образования правового, организационного и финансового механизма государственной и муниципальной поддержки молодых семей и молодых специалистов в решении жилищной проблемы.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Улучшение ситуации в сфере наркомании и социально-негативных явлений в Черемховском районном муниципальном образовании.</a:t>
            </a:r>
          </a:p>
          <a:p>
            <a:pPr algn="just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Повышение привлекательности туристических ресурсов и продвижение территории на туристическом рынке.</a:t>
            </a:r>
            <a:endParaRPr lang="ru-RU" sz="11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2" y="3426533"/>
          <a:ext cx="8286809" cy="328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82"/>
                <a:gridCol w="513342"/>
                <a:gridCol w="880015"/>
                <a:gridCol w="1100019"/>
                <a:gridCol w="1100019"/>
                <a:gridCol w="1026684"/>
                <a:gridCol w="953348"/>
              </a:tblGrid>
              <a:tr h="493609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людей, вовлеченных в мероприятия от общей численности молодежи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3125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36,6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36,8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39,0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0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улучшивших жилищные условия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kern="12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76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молодежи, принявшей участие в мероприятиях по профилактике социально-негативных явлений к общей численности молодежи 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</a:tr>
              <a:tr h="444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вовлеченных в мероприятия туристической направленности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"Развитие молодежной политики, физической культуры, спорта и туризма в Черемховском районном муниципальном образовании"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857363"/>
          <a:ext cx="8501122" cy="4227625"/>
        </p:xfrm>
        <a:graphic>
          <a:graphicData uri="http://schemas.openxmlformats.org/drawingml/2006/table">
            <a:tbl>
              <a:tblPr/>
              <a:tblGrid>
                <a:gridCol w="5357850"/>
                <a:gridCol w="1071570"/>
                <a:gridCol w="1000132"/>
                <a:gridCol w="1071570"/>
              </a:tblGrid>
              <a:tr h="448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5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районных мероприятий в сфере молодежной политики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610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районных, а также  участие в областных и всероссийских спортивных соревнованиях и физкультурно-массовых мероприятиях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29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испытаний Всероссийского физкультурно – спортивного комплекса «Готов к труду и обороне» (ГТО) среди населения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869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районного конкурса социально значимых проектов «Черемховский район – территория спорта»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денежное поощрение спортсменов и тренеров Черемховского районного муниципального образования, достигших высоких результатов в сфере физической культуры и спорта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физкультурно-оздоровительного комплекса в п. Михайловка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7 319,5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7 319,5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 государственной поддержки молодым семьям в улучшении жилищных условий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комплексных профилактических мероприятий, направленных на улучшение наркоситуации в Черемховском районе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382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туризма в Черемховском районном муниципальном образовании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https://xn----7sbckgukdcd3bza3ak.xn--p1ai/netcat_files/multifile/2538/s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6023360"/>
            <a:ext cx="2286016" cy="83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231ECB0-6D0F-3CDD-DF12-71C0510F1031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85721" y="1142985"/>
            <a:ext cx="6143668" cy="1133288"/>
          </a:xfrm>
          <a:prstGeom prst="homePlate">
            <a:avLst>
              <a:gd name="adj" fmla="val 50830"/>
            </a:avLst>
          </a:prstGeom>
          <a:solidFill>
            <a:srgbClr val="A7D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 и улучшение качества оказания медицинской помощи населению Черемховского района, повышение  эффективности медицинских услуг, объемы, виды и качество  которых должны соответствовать уровню заболеваемости и потребностям населения Черемховского района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520969" y="1237723"/>
            <a:ext cx="2477117" cy="1545131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183,0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183,0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183,0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217" y="2405568"/>
            <a:ext cx="2504042" cy="116744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кадровом обеспечении учреждений здравоохранения в поселениях Черемховского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1833" y="2405567"/>
            <a:ext cx="2534249" cy="1167448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учреждений здравоохранения в Черемховском районе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7157" y="3919688"/>
            <a:ext cx="2839723" cy="1982386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Единовременные выплаты молодым специалистам с высшим образованием, работающим в медицинских учреждениях Черемховского района, оплата за обучение студентов в средних специальных учебных заведениях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88508" y="3923762"/>
            <a:ext cx="2758367" cy="1978312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ГСМ на ежеквартальные выезды медицинских работников ОГБУЗ ИОКТБ Черемховский филиал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517113" y="3611470"/>
            <a:ext cx="250041" cy="277194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443105" y="3603472"/>
            <a:ext cx="237588" cy="307071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468617" y="0"/>
            <a:ext cx="8424153" cy="94442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4DA403-59DF-5759-AE4C-26F49EBA05B4}"/>
              </a:ext>
            </a:extLst>
          </p:cNvPr>
          <p:cNvSpPr/>
          <p:nvPr/>
        </p:nvSpPr>
        <p:spPr>
          <a:xfrm>
            <a:off x="482923" y="168197"/>
            <a:ext cx="8178153" cy="79489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«Здоровье населения в Черемховском районном муниципальном образовании» </a:t>
            </a:r>
          </a:p>
        </p:txBody>
      </p:sp>
      <p:pic>
        <p:nvPicPr>
          <p:cNvPr id="13318" name="Picture 6" descr="medicin och vård koncept vektorillustration. manliga och kvinnliga läkare  karaktär. Sjukvård. kan användas för hemsida, mobilappar, webbbanner.  karaktär tecknad illustration platt stil. 2127173 - Ladda ner gratis  vektorgrafik, arkivgrafik och bilder">
            <a:extLst>
              <a:ext uri="{FF2B5EF4-FFF2-40B4-BE49-F238E27FC236}">
                <a16:creationId xmlns:a16="http://schemas.microsoft.com/office/drawing/2014/main" xmlns="" id="{32C7CB41-EAE5-3503-C1C6-5A63FD92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2905259" cy="228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8F590F-DE3A-CFDF-257D-55AA672E79C9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E089C8-1461-7505-808F-FC1973E86017}"/>
              </a:ext>
            </a:extLst>
          </p:cNvPr>
          <p:cNvSpPr/>
          <p:nvPr/>
        </p:nvSpPr>
        <p:spPr>
          <a:xfrm>
            <a:off x="482923" y="142852"/>
            <a:ext cx="8232481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«Здоровье населения в Черемховском районном муниципальном образовании»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1285860"/>
            <a:ext cx="8286808" cy="2000264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доступности и эффективности оказания специализированной медицинской помощи в поселениях Черемховского района.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продолжительности активной жизни населения за счет профилактики социально значимых заболеваний и формирования здорового образа жизни.</a:t>
            </a:r>
          </a:p>
          <a:p>
            <a:pPr fontAlgn="base" hangingPunct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Содействие в обеспечении системы здравоохранения мотивированными и высококвалифицированными кадрами.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Содействие повышение качества оказываемых услуг на основе укрепления материально-технической базы учреждений здравоохранения в Черемховском районе.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Повышение информированности населения о возможности распространения социально значимых заболеваний и заболеваний, представляющих опасность для окружающих, а также информирования об угрозе возникновения и о возникновении эпидемий.</a:t>
            </a:r>
          </a:p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предупреждению ранней беременности и профилактике нарушений репродуктивного здоровья среди подростков.</a:t>
            </a:r>
            <a:endParaRPr lang="ru-RU" sz="11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4" y="3357562"/>
          <a:ext cx="8143936" cy="336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946"/>
                <a:gridCol w="698448"/>
                <a:gridCol w="912820"/>
                <a:gridCol w="1048483"/>
                <a:gridCol w="1048483"/>
                <a:gridCol w="1123378"/>
                <a:gridCol w="1123378"/>
              </a:tblGrid>
              <a:tr h="389585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3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обследованных граждан выездными бригадами узких специалистов на территории Черемховского района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9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обследованных граждан на передвижном флюорографе в Черемховском районе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граждан, прошедших обследование на наличие ВИЧ-инфекции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мероприятий, направленных на профилактику социально значимых заболеваний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обеспеченности медицинскими кадрами путем подготовки медицинских работников в учебных учреждениях и оказания мер социальной поддержки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2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ФАПов, в которых проведен текущий ремонт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8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информированности учеников школ Черемховского района о социально значимых заболеваниях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8F590F-DE3A-CFDF-257D-55AA672E79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0E089C8-1461-7505-808F-FC1973E86017}"/>
              </a:ext>
            </a:extLst>
          </p:cNvPr>
          <p:cNvSpPr/>
          <p:nvPr/>
        </p:nvSpPr>
        <p:spPr>
          <a:xfrm>
            <a:off x="482923" y="142852"/>
            <a:ext cx="8232481" cy="107157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«Здоровье населения в Черемховском районном муниципальном образовании»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857363"/>
          <a:ext cx="8572560" cy="2928959"/>
        </p:xfrm>
        <a:graphic>
          <a:graphicData uri="http://schemas.openxmlformats.org/drawingml/2006/table">
            <a:tbl>
              <a:tblPr/>
              <a:tblGrid>
                <a:gridCol w="5429288"/>
                <a:gridCol w="1071570"/>
                <a:gridCol w="1000132"/>
                <a:gridCol w="1071570"/>
              </a:tblGrid>
              <a:tr h="4931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27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единовременные выплаты молодым специалистам  с высшим или средним профессиональным  образованием, работающим в медицинских учреждениях Черемховского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9429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стипендии мэра Черемховского района студентам средне-специальных учебных заведений, обучающихся на бюджетной основе и заключившим договор на обучение с обязательством последующей отработки в медицинских учреждениях, расположенных на территории Черемховского районного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7000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ГСМ на ежеквартальные выезды медицинских работников ОГБУЗ ИОКТБ Черемховский филиал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Eva\Downloads\image_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857760"/>
            <a:ext cx="4429156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1947AF-8740-8674-856B-D14189E9BE9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660661"/>
            <a:ext cx="3009448" cy="157163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"Доступная среда для инвалидов и других маломобильных групп населения в Черемховском районном муниципальном образовании"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5017" y="1660661"/>
            <a:ext cx="2679403" cy="1571636"/>
          </a:xfrm>
          <a:prstGeom prst="rect">
            <a:avLst/>
          </a:prstGeom>
          <a:solidFill>
            <a:srgbClr val="D8E9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"Поддержка мероприятий, проводимых для пожилых людей на территории Черемховского районного муниципального образования"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591021" y="1671972"/>
            <a:ext cx="2360429" cy="1935126"/>
          </a:xfrm>
          <a:prstGeom prst="downArrowCallout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280,0 тыс. руб.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год – 265,0 тыс. руб.</a:t>
            </a: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270,0 тыс. руб.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31608" y="3625704"/>
            <a:ext cx="2893811" cy="2503235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Предусматривает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реализацию мер, обеспечивающих доступность посещения муниципальных учреждений для людей с ограниченными возможностями здоровья посредством установки пандусов, звуковых маяков, расширения дверных проемов, приобретения прочего оборудования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785016" y="3625704"/>
            <a:ext cx="2679404" cy="2539452"/>
          </a:xfrm>
          <a:prstGeom prst="flowChartAlternateProcess">
            <a:avLst/>
          </a:prstGeom>
          <a:solidFill>
            <a:srgbClr val="E9F3F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досуговых мероприятий, в том числе, приуроченных к праздникам и памятным датам (День защитника Отечества, Международный женский день 8 марта, День Победы, День пожилого человека и др.), а также чествование граждан в юбилейные даты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857354" y="3279553"/>
            <a:ext cx="266373" cy="32754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DB93B7-9F73-91CA-3C5A-C31F7C406D59}"/>
              </a:ext>
            </a:extLst>
          </p:cNvPr>
          <p:cNvSpPr/>
          <p:nvPr/>
        </p:nvSpPr>
        <p:spPr>
          <a:xfrm>
            <a:off x="482923" y="168197"/>
            <a:ext cx="8446795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Черемховского районного муниципального образовании» </a:t>
            </a:r>
          </a:p>
        </p:txBody>
      </p:sp>
      <p:sp>
        <p:nvSpPr>
          <p:cNvPr id="5" name="Стрелка вниз 1">
            <a:extLst>
              <a:ext uri="{FF2B5EF4-FFF2-40B4-BE49-F238E27FC236}">
                <a16:creationId xmlns:a16="http://schemas.microsoft.com/office/drawing/2014/main" xmlns="" id="{0A3727E0-9A75-6098-12B8-646484289234}"/>
              </a:ext>
            </a:extLst>
          </p:cNvPr>
          <p:cNvSpPr/>
          <p:nvPr/>
        </p:nvSpPr>
        <p:spPr>
          <a:xfrm>
            <a:off x="5066434" y="3254754"/>
            <a:ext cx="266373" cy="327545"/>
          </a:xfrm>
          <a:prstGeom prst="downArrow">
            <a:avLst/>
          </a:prstGeom>
          <a:solidFill>
            <a:srgbClr val="E1D7E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Социальная помощь – Бесплатные иконки: люди">
            <a:extLst>
              <a:ext uri="{FF2B5EF4-FFF2-40B4-BE49-F238E27FC236}">
                <a16:creationId xmlns:a16="http://schemas.microsoft.com/office/drawing/2014/main" xmlns="" id="{CAA3021D-3C97-D09D-EC37-4E4CDB984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020" y="3768510"/>
            <a:ext cx="2360429" cy="23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81947AF-8740-8674-856B-D14189E9BE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DB93B7-9F73-91CA-3C5A-C31F7C406D59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Черемховского районного муниципального образовании»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1428736"/>
            <a:ext cx="8143932" cy="107157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Формирование доступной среды жизнедеятельности для инвалидов, способствующей их интеграции в обществе, преодоление социального неравенства в обществе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 условий для осуществления мер по улучшению положения и качества жизни пожилых людей, повышению степени их социальной защищенности, активизации участия пожилых людей в жизни общества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36" y="2571744"/>
          <a:ext cx="8215369" cy="289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146"/>
                <a:gridCol w="704574"/>
                <a:gridCol w="920827"/>
                <a:gridCol w="1057679"/>
                <a:gridCol w="1057679"/>
                <a:gridCol w="1133232"/>
                <a:gridCol w="1133232"/>
              </a:tblGrid>
              <a:tr h="394296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 результативности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63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инвалидов, положительно оценивающих уровень доступности приоритетных объектов социальной инфраструктуры и услуг в приоритетных сферах жизнедеятельности от числа опрошенных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  <a:tr h="985739">
                <a:tc>
                  <a:txBody>
                    <a:bodyPr/>
                    <a:lstStyle/>
                    <a:p>
                      <a:pPr marL="7620" indent="-762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людей пожилого возраста и старше, положительно оценивающих качество жизни, степень социальной защищенности от числа опрошенных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76" name="AutoShape 4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Users\Гайдук\Desktop\cropped-soczaschita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14612" y="5529270"/>
            <a:ext cx="4000528" cy="132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81947AF-8740-8674-856B-D14189E9BE90}"/>
              </a:ext>
            </a:extLst>
          </p:cNvPr>
          <p:cNvSpPr/>
          <p:nvPr/>
        </p:nvSpPr>
        <p:spPr>
          <a:xfrm>
            <a:off x="0" y="142852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342562" y="1033672"/>
            <a:ext cx="8496300" cy="0"/>
          </a:xfrm>
          <a:prstGeom prst="line">
            <a:avLst/>
          </a:prstGeom>
          <a:noFill/>
          <a:ln w="47625" cmpd="dbl">
            <a:noFill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2" name="AutoShape 2" descr="https://www.eada.edu/assets/images/CDD/Manageme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0DB93B7-9F73-91CA-3C5A-C31F7C406D59}"/>
              </a:ext>
            </a:extLst>
          </p:cNvPr>
          <p:cNvSpPr/>
          <p:nvPr/>
        </p:nvSpPr>
        <p:spPr>
          <a:xfrm>
            <a:off x="482923" y="168197"/>
            <a:ext cx="8178153" cy="112822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 «Социальная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 населения Черемховского районного муниципального образовании» </a:t>
            </a:r>
          </a:p>
        </p:txBody>
      </p:sp>
      <p:sp>
        <p:nvSpPr>
          <p:cNvPr id="3076" name="AutoShape 4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8" name="AutoShape 6" descr="C:\Users\%D0%93%D0%B0%D0%B9%D0%B4%D1%83%D0%BA\Desktop\%D1%80%D1%80%D1%80%D1%80%D1%80%D1%80%D1%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357298"/>
            <a:ext cx="781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Основные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мероприятия муниципальной программы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3" y="1785926"/>
          <a:ext cx="8215371" cy="2857520"/>
        </p:xfrm>
        <a:graphic>
          <a:graphicData uri="http://schemas.openxmlformats.org/drawingml/2006/table">
            <a:tbl>
              <a:tblPr/>
              <a:tblGrid>
                <a:gridCol w="5266263"/>
                <a:gridCol w="1053253"/>
                <a:gridCol w="983036"/>
                <a:gridCol w="912819"/>
              </a:tblGrid>
              <a:tr h="4292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  <a:defRPr/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пандусов в библиотеки  с. Тальники, Рысево и монтаж бегущей строки в межпоселенческом культурном центре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005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установка дверных блоков в библиотеках д. В. Иреть, д. Герасимова, установка поручней-отбойников в МКЦ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4005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телескопических пандусов в библиотеку с. Новогромово,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Малиновка, МКЦ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967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досуговых мероприятий для людей с ограниченными возможностями здоровья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досуговых мероприятий, проводимых для пожилых людей в Черемховском районном муниципальном образовании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9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Гайдук\Desktop\64208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857760"/>
            <a:ext cx="392909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D7DBA5-3FB9-DA15-BDE9-6A540EEAABC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7845" name="Documents"/>
          <p:cNvSpPr>
            <a:spLocks noEditPoints="1" noChangeArrowheads="1"/>
          </p:cNvSpPr>
          <p:nvPr/>
        </p:nvSpPr>
        <p:spPr bwMode="auto">
          <a:xfrm>
            <a:off x="3266736" y="1621916"/>
            <a:ext cx="271463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 о бюджетном процессе в муниципальном образовании</a:t>
            </a:r>
          </a:p>
        </p:txBody>
      </p:sp>
      <p:sp>
        <p:nvSpPr>
          <p:cNvPr id="77846" name="Documents"/>
          <p:cNvSpPr>
            <a:spLocks noEditPoints="1" noChangeArrowheads="1"/>
          </p:cNvSpPr>
          <p:nvPr/>
        </p:nvSpPr>
        <p:spPr bwMode="auto">
          <a:xfrm>
            <a:off x="6209944" y="1621916"/>
            <a:ext cx="255751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направлениями бюджетной и налоговой политики района</a:t>
            </a:r>
          </a:p>
        </p:txBody>
      </p:sp>
      <p:sp>
        <p:nvSpPr>
          <p:cNvPr id="77847" name="Documents"/>
          <p:cNvSpPr>
            <a:spLocks noEditPoints="1" noChangeArrowheads="1"/>
          </p:cNvSpPr>
          <p:nvPr/>
        </p:nvSpPr>
        <p:spPr bwMode="auto">
          <a:xfrm>
            <a:off x="977332" y="4571500"/>
            <a:ext cx="2887314" cy="20062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Прогнозом социально-экономического развития района </a:t>
            </a:r>
          </a:p>
        </p:txBody>
      </p:sp>
      <p:sp>
        <p:nvSpPr>
          <p:cNvPr id="77848" name="Documents"/>
          <p:cNvSpPr>
            <a:spLocks noEditPoints="1" noChangeArrowheads="1"/>
          </p:cNvSpPr>
          <p:nvPr/>
        </p:nvSpPr>
        <p:spPr bwMode="auto">
          <a:xfrm>
            <a:off x="5148064" y="4571501"/>
            <a:ext cx="2901630" cy="1988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программами района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F4C884-A586-0599-D2F6-FBEFD260E1F5}"/>
              </a:ext>
            </a:extLst>
          </p:cNvPr>
          <p:cNvSpPr/>
          <p:nvPr/>
        </p:nvSpPr>
        <p:spPr>
          <a:xfrm>
            <a:off x="500034" y="177128"/>
            <a:ext cx="8143931" cy="96655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CDEA2D-B0C1-356A-DF9F-D30B5A523172}"/>
              </a:ext>
            </a:extLst>
          </p:cNvPr>
          <p:cNvSpPr txBox="1"/>
          <p:nvPr/>
        </p:nvSpPr>
        <p:spPr>
          <a:xfrm>
            <a:off x="500034" y="202325"/>
            <a:ext cx="8143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бюджета осуществлено в соответствии с:</a:t>
            </a:r>
          </a:p>
        </p:txBody>
      </p:sp>
      <p:sp>
        <p:nvSpPr>
          <p:cNvPr id="6" name="Documents">
            <a:extLst>
              <a:ext uri="{FF2B5EF4-FFF2-40B4-BE49-F238E27FC236}">
                <a16:creationId xmlns:a16="http://schemas.microsoft.com/office/drawing/2014/main" xmlns="" id="{7ADF0C6E-2156-C9E5-12D3-0C97FF455E3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528" y="1628288"/>
            <a:ext cx="2714638" cy="247575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E9F3F7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Положениями послания Президента РФ Федеральному Собранию РФ</a:t>
            </a:r>
          </a:p>
        </p:txBody>
      </p:sp>
    </p:spTree>
    <p:extLst>
      <p:ext uri="{BB962C8B-B14F-4D97-AF65-F5344CB8AC3E}">
        <p14:creationId xmlns:p14="http://schemas.microsoft.com/office/powerpoint/2010/main" xmlns="" val="2516021572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D28E1C9-00BC-509E-9821-1A56C3026EB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4035055"/>
              </p:ext>
            </p:extLst>
          </p:nvPr>
        </p:nvGraphicFramePr>
        <p:xfrm>
          <a:off x="457200" y="1142986"/>
          <a:ext cx="8244000" cy="532338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03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Думы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Черемховского районного муниципального образования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1 952,2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1 824,3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палаты Черемховского районного муниципального образования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3 377,5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3 189,6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3 486,8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00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резервного фонда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kumimoji="0" lang="ru-RU" sz="16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направленных на обеспечение секретности и защиты государственной тайны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1 043,5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перечня проектов народных инициатив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11 459,0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5 597,7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7813"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муниципальных выборов главы района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79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 средств в целях обеспечения расходных обязательств района, софинансируемых за счет целевых межбюджетных трансфертов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C32B62-EF32-DA7C-79EC-E129F4D26B3D}"/>
              </a:ext>
            </a:extLst>
          </p:cNvPr>
          <p:cNvSpPr/>
          <p:nvPr/>
        </p:nvSpPr>
        <p:spPr>
          <a:xfrm>
            <a:off x="523047" y="357166"/>
            <a:ext cx="8178153" cy="50405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НЕПРОГРАММНЫЕ НАПРАВЛЕНИЯ ДЕЯТЕЛЬНОСТИ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343641-D73E-259C-F14D-63FF058479D4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-2700808" y="1714428"/>
            <a:ext cx="8496300" cy="1282524"/>
          </a:xfrm>
        </p:spPr>
        <p:txBody>
          <a:bodyPr/>
          <a:lstStyle/>
          <a:p>
            <a:pPr algn="just"/>
            <a:r>
              <a:rPr lang="ru-RU" dirty="0"/>
              <a:t>           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98143"/>
              </p:ext>
            </p:extLst>
          </p:nvPr>
        </p:nvGraphicFramePr>
        <p:xfrm>
          <a:off x="4069346" y="1500173"/>
          <a:ext cx="4429156" cy="178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3915473"/>
              </p:ext>
            </p:extLst>
          </p:nvPr>
        </p:nvGraphicFramePr>
        <p:xfrm>
          <a:off x="428502" y="4847769"/>
          <a:ext cx="8496300" cy="1652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1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1BE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бюджета</a:t>
                      </a:r>
                    </a:p>
                  </a:txBody>
                  <a:tcPr marL="0" marR="0" marT="0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13 112,4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875,6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15 696,6 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муниципальными районами кредитов от кредитных организаций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13 112,4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27 988,0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43 684,7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9F3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муниципальными районами кредитов от кредитных организаций в валюте Российской Федерации</a:t>
                      </a:r>
                    </a:p>
                  </a:txBody>
                  <a:tcPr marL="0" marR="0" marT="0" marB="0"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-13 112,4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27 988,0</a:t>
                      </a:r>
                    </a:p>
                  </a:txBody>
                  <a:tcPr anchor="ctr">
                    <a:solidFill>
                      <a:srgbClr val="D8E9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D56E2D-81F6-9FE4-6CA1-D8EC12044DE8}"/>
              </a:ext>
            </a:extLst>
          </p:cNvPr>
          <p:cNvSpPr/>
          <p:nvPr/>
        </p:nvSpPr>
        <p:spPr>
          <a:xfrm>
            <a:off x="428597" y="132366"/>
            <a:ext cx="8581186" cy="122493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ИСТОЧНИКИ ВНУТРЕННЕГО ФИНАНСИРОВАНИЯ ДЕФИЦИТА БЮДЖЕТА ЧЕРЕМХОВСКОГО РАЙОННОГО МУНИЦИПАЛЬНОГО ОБРАЗОВАНИЯ  НА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5B5A470-53DE-376B-757D-EE76C9DE8142}"/>
              </a:ext>
            </a:extLst>
          </p:cNvPr>
          <p:cNvSpPr/>
          <p:nvPr/>
        </p:nvSpPr>
        <p:spPr>
          <a:xfrm>
            <a:off x="428502" y="1469216"/>
            <a:ext cx="3074186" cy="295486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муниципальных внутренних заимствований Черемховского районного муниципального  образования района на 2023 год и на плановый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   2024   и  2025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 предусмотрено привлечение заемных средств на покрытие временного кассового разрыва путем привлечения кредитов кредитных организаций.</a:t>
            </a:r>
          </a:p>
        </p:txBody>
      </p:sp>
      <p:pic>
        <p:nvPicPr>
          <p:cNvPr id="5121" name="Picture 1" descr="C:\Users\Гайдук\Desktop\kaz_612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96906"/>
            <a:ext cx="2643206" cy="148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A6E6212-3867-F32A-5516-6C663F92E0F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D791E8-B85E-4133-FEA0-83C3BBB7A396}"/>
              </a:ext>
            </a:extLst>
          </p:cNvPr>
          <p:cNvSpPr/>
          <p:nvPr/>
        </p:nvSpPr>
        <p:spPr>
          <a:xfrm>
            <a:off x="995558" y="1966834"/>
            <a:ext cx="7291218" cy="403393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5558" y="3699916"/>
            <a:ext cx="643794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местонахождения: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665413, г. Черемхово, ул. Куйбышева, 20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Телефон: (39546) 5-06-36, 5-24-05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Факс: 8(39546)5-24-05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 fin36@gfu.ru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График работы: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Ежедневно (понедельник - пятница): с 09.00 до 18.00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Перерыв: с 13.00 до 14.00</a:t>
            </a:r>
          </a:p>
          <a:p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Выходные: суббота и воскресенье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142" y="223490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Черемховского районного муниципального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B51F83C-43A8-555C-97E7-755DB1842867}"/>
              </a:ext>
            </a:extLst>
          </p:cNvPr>
          <p:cNvSpPr/>
          <p:nvPr/>
        </p:nvSpPr>
        <p:spPr>
          <a:xfrm>
            <a:off x="995558" y="1052736"/>
            <a:ext cx="7290000" cy="66504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5" y="1127727"/>
            <a:ext cx="8820150" cy="405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1A41C4-07F9-C2E2-7EC7-95D266721A00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0500800"/>
              </p:ext>
            </p:extLst>
          </p:nvPr>
        </p:nvGraphicFramePr>
        <p:xfrm>
          <a:off x="503237" y="2071678"/>
          <a:ext cx="8173219" cy="45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83F68FB-5854-9A01-8A15-4B524B5C5A6D}"/>
              </a:ext>
            </a:extLst>
          </p:cNvPr>
          <p:cNvSpPr/>
          <p:nvPr/>
        </p:nvSpPr>
        <p:spPr>
          <a:xfrm>
            <a:off x="428596" y="177129"/>
            <a:ext cx="8215369" cy="46579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7A29F0-1F17-E263-345A-22744A3309CF}"/>
              </a:ext>
            </a:extLst>
          </p:cNvPr>
          <p:cNvSpPr txBox="1"/>
          <p:nvPr/>
        </p:nvSpPr>
        <p:spPr>
          <a:xfrm>
            <a:off x="2281334" y="162636"/>
            <a:ext cx="4581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БЮДЖЕТНЫЙ ПРОЦЕСС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970514"/>
            <a:ext cx="7643866" cy="877163"/>
          </a:xfrm>
          <a:prstGeom prst="rect">
            <a:avLst/>
          </a:prstGeom>
          <a:solidFill>
            <a:srgbClr val="E9F3F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деятельность по составлению и рассмотрению проекта бюджета, утверждению и исполнению бюджета, составлению отчета об исполнении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утверждению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1902177-2313-6244-7B40-96BF666C779A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498B587-ED98-7105-BE36-1E2866CB5AC5}"/>
              </a:ext>
            </a:extLst>
          </p:cNvPr>
          <p:cNvSpPr/>
          <p:nvPr/>
        </p:nvSpPr>
        <p:spPr>
          <a:xfrm>
            <a:off x="731817" y="177128"/>
            <a:ext cx="8055025" cy="95189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428735"/>
            <a:ext cx="4172008" cy="1143009"/>
          </a:xfrm>
          <a:prstGeom prst="roundRect">
            <a:avLst/>
          </a:prstGeom>
          <a:solidFill>
            <a:srgbClr val="E9F3F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доходную часть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бюджета (налог на доходы физических лиц, налог на имущество)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28670"/>
            <a:ext cx="81838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02211" y="2714620"/>
            <a:ext cx="3570788" cy="7143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E9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налогоплательщик 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3500438"/>
            <a:ext cx="3143272" cy="785818"/>
          </a:xfrm>
          <a:prstGeom prst="ellipse">
            <a:avLst/>
          </a:prstGeom>
          <a:solidFill>
            <a:srgbClr val="E9F3F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928662" y="4500570"/>
            <a:ext cx="3143272" cy="857256"/>
          </a:xfrm>
          <a:prstGeom prst="downArrow">
            <a:avLst>
              <a:gd name="adj1" fmla="val 49435"/>
              <a:gd name="adj2" fmla="val 53293"/>
            </a:avLst>
          </a:prstGeom>
          <a:solidFill>
            <a:srgbClr val="D8E9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0250" y="5394988"/>
            <a:ext cx="3214710" cy="1285884"/>
          </a:xfrm>
          <a:prstGeom prst="rect">
            <a:avLst/>
          </a:prstGeom>
          <a:solidFill>
            <a:srgbClr val="E9F3F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 и спорт, социальные льготы и другие направления социальных гарантий населению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261317" y="1499901"/>
            <a:ext cx="3214710" cy="785818"/>
          </a:xfrm>
          <a:prstGeom prst="wedgeRectCallout">
            <a:avLst>
              <a:gd name="adj1" fmla="val -45049"/>
              <a:gd name="adj2" fmla="val 110133"/>
            </a:avLst>
          </a:prstGeom>
          <a:solidFill>
            <a:srgbClr val="E9F3F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 </a:t>
            </a:r>
          </a:p>
        </p:txBody>
      </p:sp>
      <p:pic>
        <p:nvPicPr>
          <p:cNvPr id="36867" name="Picture 3" descr="https://2goroda.ru/sites/default/files/infobar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409" y="5323562"/>
            <a:ext cx="3071834" cy="142873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12B4FF-4A65-B0CC-47FC-B915AE629917}"/>
              </a:ext>
            </a:extLst>
          </p:cNvPr>
          <p:cNvSpPr txBox="1"/>
          <p:nvPr/>
        </p:nvSpPr>
        <p:spPr>
          <a:xfrm>
            <a:off x="1163527" y="174913"/>
            <a:ext cx="68626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ГРАЖДАНИН И ЕГО УЧАСТИЕ В БЮДЖЕТНОМ ПРОЦЕССЕ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5DF5A4E-FD38-8115-DD87-B37FCC3D5D07}"/>
              </a:ext>
            </a:extLst>
          </p:cNvPr>
          <p:cNvSpPr/>
          <p:nvPr/>
        </p:nvSpPr>
        <p:spPr>
          <a:xfrm>
            <a:off x="4454125" y="2849708"/>
            <a:ext cx="4462492" cy="2394579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Публичные </a:t>
            </a:r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обсуждения муниципальных программ Черемховского районного муниципального образования (размещаются на сайте Администрации района)</a:t>
            </a:r>
          </a:p>
          <a:p>
            <a:pPr algn="just"/>
            <a:r>
              <a:rPr lang="ru-RU" sz="1700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проекта решения о бюджете (проходят ежегодно в ноябре)</a:t>
            </a: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Публичные слушания по проекту решения об исполнении местного бюджета (проходят ежегодно в мае)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98D7526-5B04-EA5F-4513-228E5F64470B}"/>
              </a:ext>
            </a:extLst>
          </p:cNvPr>
          <p:cNvSpPr/>
          <p:nvPr/>
        </p:nvSpPr>
        <p:spPr>
          <a:xfrm>
            <a:off x="2434" y="0"/>
            <a:ext cx="9144000" cy="6858000"/>
          </a:xfrm>
          <a:prstGeom prst="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52A593F-A62B-584C-C61E-F07394E4E770}"/>
              </a:ext>
            </a:extLst>
          </p:cNvPr>
          <p:cNvSpPr/>
          <p:nvPr/>
        </p:nvSpPr>
        <p:spPr>
          <a:xfrm>
            <a:off x="731817" y="177128"/>
            <a:ext cx="7680365" cy="166769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44E369-A56B-0CE1-90AC-BC156DA5B717}"/>
              </a:ext>
            </a:extLst>
          </p:cNvPr>
          <p:cNvSpPr txBox="1"/>
          <p:nvPr/>
        </p:nvSpPr>
        <p:spPr>
          <a:xfrm>
            <a:off x="731817" y="301512"/>
            <a:ext cx="7680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И НАЛОГОВОЙ ПОЛИТИКИ НА 2023 ГОД И ПЛАНОВЫЙ ПЕРИОД 2024 И 2025 ГОДОВ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F19821-F155-C24C-7232-081FC0DE6CA7}"/>
              </a:ext>
            </a:extLst>
          </p:cNvPr>
          <p:cNvSpPr/>
          <p:nvPr/>
        </p:nvSpPr>
        <p:spPr>
          <a:xfrm>
            <a:off x="731817" y="2024386"/>
            <a:ext cx="7696081" cy="4428950"/>
          </a:xfrm>
          <a:prstGeom prst="rect">
            <a:avLst/>
          </a:prstGeom>
          <a:solidFill>
            <a:srgbClr val="E9F3F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643866" cy="471953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Основных направлений бюджетной политики является описание условий, принимаемых для формирования проекта бюджета района на 2023 - 2025 годы, основных подходов к его формированию и общего порядка разработки основных характеристик и прогнозируемых параметров бюджета округа, а также обеспечение прозрачности и открытости бюджетного планирования.</a:t>
            </a:r>
          </a:p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Основных направлений бюджетной и налоговой политики является определение подходов к планированию доходов и расходов, финансовых взаимоотношений с бюджетом Иркутской области</a:t>
            </a:r>
          </a:p>
          <a:p>
            <a:pPr algn="just">
              <a:lnSpc>
                <a:spcPct val="120000"/>
              </a:lnSpc>
            </a:pP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результатами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бюджетной политики предыдущего периода стали обеспечение сбалансированности местного бюджета, достижение показателей, предусмотренных муниципальными программами.</a:t>
            </a:r>
          </a:p>
          <a:p>
            <a:pPr>
              <a:lnSpc>
                <a:spcPct val="12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Другая 1">
      <a:dk1>
        <a:srgbClr val="0070C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3265</TotalTime>
  <Words>7622</Words>
  <Application>Microsoft Office PowerPoint</Application>
  <PresentationFormat>Экран (4:3)</PresentationFormat>
  <Paragraphs>1810</Paragraphs>
  <Slides>62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Контур</vt:lpstr>
      <vt:lpstr>Черемховское районное муниципальное образование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</vt:lpstr>
      <vt:lpstr> </vt:lpstr>
      <vt:lpstr> </vt:lpstr>
      <vt:lpstr> </vt:lpstr>
      <vt:lpstr>Слайд 45</vt:lpstr>
      <vt:lpstr>Слайд 46</vt:lpstr>
      <vt:lpstr>Слайд 47</vt:lpstr>
      <vt:lpstr>Слайд 48</vt:lpstr>
      <vt:lpstr>Слайд 49</vt:lpstr>
      <vt:lpstr>Слайд 50</vt:lpstr>
      <vt:lpstr> 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Черемховское районное муниципальное образование Бюджет для граждан Проект бюджета  на 2023 год и плановый период 2024 и 2025 годов</dc:title>
  <dc:creator>Хамитов</dc:creator>
  <cp:lastModifiedBy>Гайдук</cp:lastModifiedBy>
  <cp:revision>301</cp:revision>
  <dcterms:created xsi:type="dcterms:W3CDTF">2022-11-24T06:49:45Z</dcterms:created>
  <dcterms:modified xsi:type="dcterms:W3CDTF">2023-01-16T08:32:44Z</dcterms:modified>
</cp:coreProperties>
</file>